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587" r:id="rId3"/>
    <p:sldId id="544" r:id="rId4"/>
    <p:sldId id="545" r:id="rId5"/>
    <p:sldId id="546" r:id="rId6"/>
    <p:sldId id="543" r:id="rId7"/>
    <p:sldId id="548" r:id="rId8"/>
    <p:sldId id="549" r:id="rId9"/>
    <p:sldId id="550" r:id="rId10"/>
    <p:sldId id="547" r:id="rId11"/>
    <p:sldId id="552" r:id="rId12"/>
    <p:sldId id="553" r:id="rId13"/>
    <p:sldId id="555" r:id="rId14"/>
    <p:sldId id="556" r:id="rId15"/>
    <p:sldId id="565" r:id="rId16"/>
    <p:sldId id="566" r:id="rId17"/>
    <p:sldId id="567" r:id="rId18"/>
    <p:sldId id="570" r:id="rId19"/>
    <p:sldId id="572" r:id="rId20"/>
    <p:sldId id="571" r:id="rId21"/>
    <p:sldId id="573" r:id="rId22"/>
    <p:sldId id="574" r:id="rId23"/>
    <p:sldId id="581" r:id="rId24"/>
    <p:sldId id="575" r:id="rId25"/>
    <p:sldId id="578" r:id="rId26"/>
    <p:sldId id="579" r:id="rId27"/>
    <p:sldId id="576" r:id="rId28"/>
    <p:sldId id="600" r:id="rId29"/>
    <p:sldId id="601" r:id="rId30"/>
    <p:sldId id="602" r:id="rId31"/>
    <p:sldId id="603" r:id="rId32"/>
    <p:sldId id="604" r:id="rId33"/>
    <p:sldId id="605" r:id="rId34"/>
    <p:sldId id="557" r:id="rId35"/>
    <p:sldId id="560" r:id="rId36"/>
    <p:sldId id="563" r:id="rId37"/>
    <p:sldId id="562" r:id="rId38"/>
    <p:sldId id="564" r:id="rId39"/>
    <p:sldId id="568" r:id="rId40"/>
    <p:sldId id="569" r:id="rId41"/>
    <p:sldId id="561" r:id="rId42"/>
    <p:sldId id="582" r:id="rId43"/>
    <p:sldId id="551" r:id="rId44"/>
    <p:sldId id="591" r:id="rId45"/>
    <p:sldId id="594" r:id="rId46"/>
    <p:sldId id="599" r:id="rId47"/>
    <p:sldId id="595" r:id="rId48"/>
    <p:sldId id="589" r:id="rId49"/>
    <p:sldId id="592" r:id="rId50"/>
    <p:sldId id="588" r:id="rId51"/>
    <p:sldId id="596" r:id="rId52"/>
    <p:sldId id="597" r:id="rId53"/>
    <p:sldId id="53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2EE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86" autoAdjust="0"/>
  </p:normalViewPr>
  <p:slideViewPr>
    <p:cSldViewPr snapToGrid="0" snapToObjects="1">
      <p:cViewPr>
        <p:scale>
          <a:sx n="76" d="100"/>
          <a:sy n="76" d="100"/>
        </p:scale>
        <p:origin x="-13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D37F-9BA4-4444-B684-26FBA8BC9A00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A68E17-38B7-DD48-A421-5E610F25F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892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6BF0CB-A1D9-1441-AB6B-F75FDC005012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82793-02F4-5D4D-89E6-D9D1BFE83A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42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Walter Pitts, John von Neumann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67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You’ll find this assumption in chapter 2 of Uri </a:t>
            </a:r>
            <a:r>
              <a:rPr lang="en-US" dirty="0" err="1" smtClean="0"/>
              <a:t>Alon’s</a:t>
            </a:r>
            <a:r>
              <a:rPr lang="en-US" dirty="0" smtClean="0"/>
              <a:t> book (where he</a:t>
            </a:r>
            <a:r>
              <a:rPr lang="en-US" baseline="0" dirty="0" smtClean="0"/>
              <a:t> describes modeling dynamics of gene expression).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explanation of why the binding is considered to be cooperative is usually given, but now you know: because transcription factors often bind their sites cooperatively.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7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You’ll find this assumption in chapter 2 of Uri </a:t>
            </a:r>
            <a:r>
              <a:rPr lang="en-US" dirty="0" err="1" smtClean="0"/>
              <a:t>Alon’s</a:t>
            </a:r>
            <a:r>
              <a:rPr lang="en-US" dirty="0" smtClean="0"/>
              <a:t> book (where he</a:t>
            </a:r>
            <a:r>
              <a:rPr lang="en-US" baseline="0" dirty="0" smtClean="0"/>
              <a:t> describes modeling dynamics of gene expression).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explanation of why the binding is considered to be cooperative is usually given, but now you know: because transcription factors often bind their sites cooperatively.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27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Iron sits just a little bit</a:t>
            </a:r>
            <a:r>
              <a:rPr lang="en-US" baseline="0" dirty="0" smtClean="0"/>
              <a:t> up and out of this plane.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time we’ll treat just the two-state case to keep it simple.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FE545-8EAF-4688-A593-64BEE31862D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09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binding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4352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why you don’t leave your car 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8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Suggests a cure: add</a:t>
            </a:r>
            <a:r>
              <a:rPr lang="en-US" baseline="0" dirty="0" smtClean="0"/>
              <a:t> more oxygen! (of course this only works if the timescale for the carbon monoxide binding and unbinding is appropriate.)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45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call the part of the enzyme where</a:t>
            </a:r>
            <a:r>
              <a:rPr lang="en-US" baseline="0" dirty="0" smtClean="0"/>
              <a:t> the substrates bind the “active site”. If a molecule binds to the active site in such a way that the substrate can’t bind as well, that’s competitive inhibition.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99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Carbonic anhydrase is</a:t>
            </a:r>
            <a:r>
              <a:rPr lang="en-US" baseline="0" dirty="0" smtClean="0"/>
              <a:t> an extremely efficient enzyme (diffusion-limited)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8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Carbonic anhydrase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08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506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Surprisingly, not all inhibitors of oxygen binding are bad.</a:t>
            </a:r>
          </a:p>
          <a:p>
            <a:endParaRPr lang="en-US" dirty="0" smtClean="0"/>
          </a:p>
          <a:p>
            <a:r>
              <a:rPr lang="en-US" dirty="0" smtClean="0"/>
              <a:t>From Greek for “other”</a:t>
            </a:r>
            <a:r>
              <a:rPr lang="en-US" baseline="0" dirty="0" smtClean="0"/>
              <a:t> + “shape”</a:t>
            </a:r>
          </a:p>
          <a:p>
            <a:r>
              <a:rPr lang="en-US" baseline="0" dirty="0" smtClean="0"/>
              <a:t>Just as binding of oxygen triggered long-range effects on the shape of hemoglobin, these molecules cause changes in the shape of the oxygen binding sites though they bind elsewhere.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3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Unlike with carbon monoxide, this is a totally adaptive</a:t>
            </a:r>
            <a:r>
              <a:rPr lang="en-US" baseline="0" dirty="0" smtClean="0"/>
              <a:t> response since it results in oxygen release at the tissues that need it most.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0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</a:t>
            </a:r>
            <a:r>
              <a:rPr lang="en-US" baseline="0" dirty="0" smtClean="0"/>
              <a:t> is for protein (hemoglobin) and X represents the ligand – that is, the molecule that the protein is binding – which in the case of hemoglobin is O_2. (Replacing it with X avoids confusion in the subscripts.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75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150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Applying the quotient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98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site do you think is the “functional” one?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FE545-8EAF-4688-A593-64BEE31862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has to be</a:t>
            </a:r>
            <a:r>
              <a:rPr lang="en-US" baseline="0" dirty="0" smtClean="0"/>
              <a:t> a </a:t>
            </a:r>
            <a:r>
              <a:rPr lang="en-US" baseline="0" smtClean="0"/>
              <a:t>good tethering analogy for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FE545-8EAF-4688-A593-64BEE31862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9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</a:t>
            </a:r>
            <a:r>
              <a:rPr lang="en-US" baseline="0" dirty="0" smtClean="0"/>
              <a:t> repressor (and another favorite example of molecular biology, the lambda phage repressor) both work in this way. Other transcription factors are dimers, but with both sites just a small distance from one another (usually inverted) which accounts for why many DNA-binding proteins have palindromic recognition sequences. Not all transcription factors work this way, however.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BFE545-8EAF-4688-A593-64BEE31862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629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trick but</a:t>
            </a:r>
            <a:r>
              <a:rPr lang="en-US" baseline="0" dirty="0" smtClean="0"/>
              <a:t> on a smaller distance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82793-02F4-5D4D-89E6-D9D1BFE83A4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21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638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55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660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944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02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95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12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18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94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6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F172AB-1F1F-484E-9505-044189D888C6}" type="datetimeFigureOut">
              <a:rPr lang="en-US" smtClean="0"/>
              <a:t>2/11/15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8952A-6557-9C49-8EA5-9BC308052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1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859" y="4258236"/>
            <a:ext cx="8458200" cy="2002116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MCB 135 Lecture </a:t>
            </a:r>
            <a:r>
              <a:rPr lang="en-US" dirty="0">
                <a:latin typeface="Myriad Pro"/>
                <a:cs typeface="Myriad Pro"/>
              </a:rPr>
              <a:t>7</a:t>
            </a:r>
            <a:r>
              <a:rPr lang="en-US" dirty="0" smtClean="0">
                <a:latin typeface="Myriad Pro"/>
                <a:cs typeface="Myriad Pro"/>
              </a:rPr>
              <a:t/>
            </a:r>
            <a:br>
              <a:rPr lang="en-US" dirty="0" smtClean="0">
                <a:latin typeface="Myriad Pro"/>
                <a:cs typeface="Myriad Pro"/>
              </a:rPr>
            </a:br>
            <a:r>
              <a:rPr lang="en-US" dirty="0" smtClean="0">
                <a:latin typeface="Myriad Pro"/>
                <a:cs typeface="Myriad Pro"/>
              </a:rPr>
              <a:t>Inhibition and </a:t>
            </a:r>
            <a:r>
              <a:rPr lang="en-US" dirty="0" err="1" smtClean="0">
                <a:latin typeface="Myriad Pro"/>
                <a:cs typeface="Myriad Pro"/>
              </a:rPr>
              <a:t>Cooperativity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44" y="955287"/>
            <a:ext cx="4468003" cy="358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835" y="871728"/>
            <a:ext cx="3460241" cy="3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22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847" y="1727297"/>
            <a:ext cx="8488373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the total concentration of binding sites?</a:t>
            </a:r>
          </a:p>
          <a:p>
            <a:pPr marL="0" indent="0">
              <a:buNone/>
            </a:pPr>
            <a:endParaRPr lang="en-US" sz="2400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sz="2400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the total concentration of bound sites?</a:t>
            </a:r>
          </a:p>
          <a:p>
            <a:pPr marL="0" indent="0">
              <a:buNone/>
            </a:pPr>
            <a:endParaRPr lang="en-US" sz="2400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sz="2400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the fraction of sites bound?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05" y="2451940"/>
            <a:ext cx="8322277" cy="548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451" y="3959588"/>
            <a:ext cx="5885472" cy="5644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54127" y="2441853"/>
            <a:ext cx="7116355" cy="596055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58" y="5339901"/>
            <a:ext cx="7584944" cy="110496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Finding the binding curve when</a:t>
            </a:r>
            <a:br>
              <a:rPr lang="en-US" sz="4000" dirty="0" smtClean="0">
                <a:latin typeface="Myriad Pro"/>
                <a:cs typeface="Myriad Pro"/>
              </a:rPr>
            </a:br>
            <a:r>
              <a:rPr lang="en-US" sz="4000" dirty="0" smtClean="0">
                <a:latin typeface="Myriad Pro"/>
                <a:cs typeface="Myriad Pro"/>
              </a:rPr>
              <a:t>sites are independent</a:t>
            </a:r>
            <a:endParaRPr lang="en-US" sz="40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06813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153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Assume that equilibrium has been reached: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441" y="2315567"/>
            <a:ext cx="3898363" cy="10426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24550" r="52004" b="24518"/>
          <a:stretch/>
        </p:blipFill>
        <p:spPr>
          <a:xfrm>
            <a:off x="2429709" y="3591685"/>
            <a:ext cx="4388746" cy="5788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47996"/>
          <a:stretch/>
        </p:blipFill>
        <p:spPr>
          <a:xfrm>
            <a:off x="959465" y="4585946"/>
            <a:ext cx="4755253" cy="1136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972" y="4873662"/>
            <a:ext cx="2252231" cy="59911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Finding the binding curve when</a:t>
            </a:r>
            <a:br>
              <a:rPr lang="en-US" sz="4000" dirty="0" smtClean="0">
                <a:latin typeface="Myriad Pro"/>
                <a:cs typeface="Myriad Pro"/>
              </a:rPr>
            </a:br>
            <a:r>
              <a:rPr lang="en-US" sz="4000" dirty="0" smtClean="0">
                <a:latin typeface="Myriad Pro"/>
                <a:cs typeface="Myriad Pro"/>
              </a:rPr>
              <a:t>sites are independent</a:t>
            </a:r>
            <a:endParaRPr lang="en-US" sz="40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90361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89" y="2315586"/>
            <a:ext cx="4170702" cy="1042676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1536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Assume that equilibrium has been reached: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32" y="3545001"/>
            <a:ext cx="5647119" cy="7451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423" y="4852602"/>
            <a:ext cx="7191277" cy="11933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177077" y="4852602"/>
            <a:ext cx="3033428" cy="134714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Finding the binding curve when</a:t>
            </a:r>
            <a:br>
              <a:rPr lang="en-US" sz="4000" dirty="0" smtClean="0">
                <a:latin typeface="Myriad Pro"/>
                <a:cs typeface="Myriad Pro"/>
              </a:rPr>
            </a:br>
            <a:r>
              <a:rPr lang="en-US" sz="4000" dirty="0" smtClean="0">
                <a:latin typeface="Myriad Pro"/>
                <a:cs typeface="Myriad Pro"/>
              </a:rPr>
              <a:t>sites are independent</a:t>
            </a:r>
            <a:endParaRPr lang="en-US" sz="4000" dirty="0">
              <a:latin typeface="Myriad Pro"/>
              <a:cs typeface="Myriad Pr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952" y="5108858"/>
            <a:ext cx="2832100" cy="7112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9475" y="4852602"/>
            <a:ext cx="3033428" cy="134714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010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18" y="5339900"/>
            <a:ext cx="6919628" cy="1008045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457200" y="1544178"/>
            <a:ext cx="83820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latin typeface="Myriad Pro"/>
                <a:cs typeface="Myriad Pro"/>
              </a:rPr>
              <a:t>Find expressions for the concentration of each complex by this </a:t>
            </a:r>
            <a:r>
              <a:rPr lang="en-US" sz="2800" dirty="0" smtClean="0">
                <a:latin typeface="Myriad Pro"/>
                <a:cs typeface="Myriad Pro"/>
              </a:rPr>
              <a:t>method:</a:t>
            </a:r>
            <a:endParaRPr lang="en-US" sz="2800" dirty="0" smtClean="0">
              <a:latin typeface="Myriad Pro"/>
              <a:cs typeface="Myriad Pro"/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16220" y="4087898"/>
            <a:ext cx="82296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latin typeface="Myriad Pro"/>
                <a:cs typeface="Myriad Pro"/>
              </a:rPr>
              <a:t>Then plug them into our expression for the fraction of sites bound: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9" y="2756652"/>
            <a:ext cx="7526233" cy="102876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Finding the binding curve when</a:t>
            </a:r>
            <a:br>
              <a:rPr lang="en-US" sz="4000" dirty="0" smtClean="0">
                <a:latin typeface="Myriad Pro"/>
                <a:cs typeface="Myriad Pro"/>
              </a:rPr>
            </a:br>
            <a:r>
              <a:rPr lang="en-US" sz="4000" dirty="0" smtClean="0">
                <a:latin typeface="Myriad Pro"/>
                <a:cs typeface="Myriad Pro"/>
              </a:rPr>
              <a:t>sites are independent</a:t>
            </a:r>
            <a:endParaRPr lang="en-US" sz="40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80173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Finding the binding curve when</a:t>
            </a:r>
            <a:br>
              <a:rPr lang="en-US" sz="4000" dirty="0" smtClean="0">
                <a:latin typeface="Myriad Pro"/>
                <a:cs typeface="Myriad Pro"/>
              </a:rPr>
            </a:br>
            <a:r>
              <a:rPr lang="en-US" sz="4000" dirty="0" smtClean="0">
                <a:latin typeface="Myriad Pro"/>
                <a:cs typeface="Myriad Pro"/>
              </a:rPr>
              <a:t>sites are independent</a:t>
            </a:r>
            <a:endParaRPr lang="en-US" sz="4000" dirty="0">
              <a:latin typeface="Myriad Pro"/>
              <a:cs typeface="Myriad Pr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2" y="2152273"/>
            <a:ext cx="8471681" cy="238818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59072" y="3396036"/>
            <a:ext cx="3286890" cy="114442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45962" y="3396036"/>
            <a:ext cx="1774177" cy="114442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016511" y="3452058"/>
            <a:ext cx="1774177" cy="114442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"/>
          <p:cNvSpPr txBox="1">
            <a:spLocks/>
          </p:cNvSpPr>
          <p:nvPr/>
        </p:nvSpPr>
        <p:spPr>
          <a:xfrm>
            <a:off x="478868" y="5002921"/>
            <a:ext cx="82296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>
                <a:latin typeface="Myriad Pro"/>
                <a:cs typeface="Myriad Pro"/>
              </a:rPr>
              <a:t>Four independent binding sites cannot explain hemoglobin’s sigmoidal binding curve!</a:t>
            </a:r>
          </a:p>
        </p:txBody>
      </p:sp>
    </p:spTree>
    <p:extLst>
      <p:ext uri="{BB962C8B-B14F-4D97-AF65-F5344CB8AC3E}">
        <p14:creationId xmlns:p14="http://schemas.microsoft.com/office/powerpoint/2010/main" val="135311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72850"/>
            <a:ext cx="8229600" cy="1966234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Myriad Pro"/>
                <a:cs typeface="Myriad Pro"/>
              </a:rPr>
              <a:t>If the sites are not </a:t>
            </a:r>
            <a:r>
              <a:rPr lang="en-US" sz="4000" dirty="0" smtClean="0">
                <a:latin typeface="Myriad Pro"/>
                <a:cs typeface="Myriad Pro"/>
              </a:rPr>
              <a:t>independent</a:t>
            </a:r>
            <a:r>
              <a:rPr lang="en-US" sz="4000" dirty="0" smtClean="0">
                <a:latin typeface="Myriad Pro"/>
                <a:cs typeface="Myriad Pro"/>
              </a:rPr>
              <a:t>, then binding affinity at </a:t>
            </a:r>
            <a:r>
              <a:rPr lang="en-US" sz="4000" dirty="0" smtClean="0">
                <a:latin typeface="Myriad Pro"/>
                <a:cs typeface="Myriad Pro"/>
              </a:rPr>
              <a:t>each</a:t>
            </a:r>
            <a:r>
              <a:rPr lang="en-US" sz="4000" dirty="0" smtClean="0">
                <a:latin typeface="Myriad Pro"/>
                <a:cs typeface="Myriad Pro"/>
              </a:rPr>
              <a:t> </a:t>
            </a:r>
            <a:r>
              <a:rPr lang="en-US" sz="4000" dirty="0" smtClean="0">
                <a:latin typeface="Myriad Pro"/>
                <a:cs typeface="Myriad Pro"/>
              </a:rPr>
              <a:t>site depends on the occupancy of the other sites. </a:t>
            </a:r>
            <a:endParaRPr lang="en-US" sz="4000" dirty="0">
              <a:latin typeface="Myriad Pro"/>
              <a:cs typeface="Myriad Pr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57200" y="4220307"/>
            <a:ext cx="8229600" cy="140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Myriad Pro"/>
                <a:cs typeface="Myriad Pro"/>
              </a:rPr>
              <a:t>How could this be modeled?</a:t>
            </a:r>
            <a:endParaRPr lang="en-US" sz="4000" dirty="0">
              <a:latin typeface="Myriad Pro"/>
              <a:cs typeface="Myriad Pro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57200" y="2803523"/>
            <a:ext cx="8229600" cy="1403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Myriad Pro"/>
                <a:cs typeface="Myriad Pro"/>
              </a:rPr>
              <a:t>Perhaps the sites are also not identical.</a:t>
            </a:r>
            <a:endParaRPr lang="en-US" sz="40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718381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5168" y="1588816"/>
            <a:ext cx="65177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How many distinct states of oxygen binding are there?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2</a:t>
            </a:r>
            <a:r>
              <a:rPr lang="en-US" sz="2800" baseline="30000" dirty="0" smtClean="0">
                <a:solidFill>
                  <a:srgbClr val="FF0000"/>
                </a:solidFill>
                <a:latin typeface="Myriad Pro"/>
                <a:cs typeface="Myriad Pro"/>
              </a:rPr>
              <a:t>4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 = 16</a:t>
            </a:r>
            <a:endParaRPr lang="en-US" sz="2000" dirty="0" smtClean="0">
              <a:solidFill>
                <a:srgbClr val="FF0000"/>
              </a:solidFill>
              <a:latin typeface="Myriad Pro"/>
              <a:cs typeface="Myriad Pro"/>
            </a:endParaRPr>
          </a:p>
          <a:p>
            <a:pPr algn="ctr"/>
            <a:endParaRPr lang="en-US" sz="20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How many transitions are there out of any given state (that involve gaining or losing a single O</a:t>
            </a:r>
            <a:r>
              <a:rPr lang="en-US" sz="2800" baseline="-25000" dirty="0" smtClean="0">
                <a:latin typeface="Myriad Pro"/>
                <a:cs typeface="Myriad Pro"/>
              </a:rPr>
              <a:t>2</a:t>
            </a:r>
            <a:r>
              <a:rPr lang="en-US" sz="2800" dirty="0" smtClean="0">
                <a:latin typeface="Myriad Pro"/>
                <a:cs typeface="Myriad Pro"/>
              </a:rPr>
              <a:t> molecule)?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4</a:t>
            </a:r>
            <a:endParaRPr lang="en-US" sz="2000" dirty="0" smtClean="0">
              <a:solidFill>
                <a:srgbClr val="FF0000"/>
              </a:solidFill>
              <a:latin typeface="Myriad Pro"/>
              <a:cs typeface="Myriad Pro"/>
            </a:endParaRPr>
          </a:p>
          <a:p>
            <a:endParaRPr lang="en-US" sz="2000" dirty="0" smtClean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How many “on” and “off” reaction rates are there to fit?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16 x 4 = 64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3949" y="3325961"/>
            <a:ext cx="784332" cy="709609"/>
            <a:chOff x="242761" y="3548045"/>
            <a:chExt cx="784332" cy="709609"/>
          </a:xfrm>
        </p:grpSpPr>
        <p:sp>
          <p:nvSpPr>
            <p:cNvPr id="6" name="Teardrop 5"/>
            <p:cNvSpPr/>
            <p:nvPr/>
          </p:nvSpPr>
          <p:spPr>
            <a:xfrm>
              <a:off x="317484" y="3548045"/>
              <a:ext cx="709609" cy="709609"/>
            </a:xfrm>
            <a:prstGeom prst="teardrop">
              <a:avLst/>
            </a:prstGeom>
            <a:solidFill>
              <a:srgbClr val="008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2761" y="3895893"/>
              <a:ext cx="361761" cy="361761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 rot="5400000">
            <a:off x="621229" y="2578990"/>
            <a:ext cx="784332" cy="709609"/>
            <a:chOff x="242761" y="3548045"/>
            <a:chExt cx="784332" cy="709609"/>
          </a:xfrm>
        </p:grpSpPr>
        <p:sp>
          <p:nvSpPr>
            <p:cNvPr id="10" name="Teardrop 9"/>
            <p:cNvSpPr/>
            <p:nvPr/>
          </p:nvSpPr>
          <p:spPr>
            <a:xfrm>
              <a:off x="317484" y="3548045"/>
              <a:ext cx="709609" cy="709609"/>
            </a:xfrm>
            <a:prstGeom prst="teardrop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2761" y="3895893"/>
              <a:ext cx="361761" cy="361761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0800000">
            <a:off x="1323964" y="2634912"/>
            <a:ext cx="784332" cy="1493941"/>
            <a:chOff x="1027012" y="4637976"/>
            <a:chExt cx="784332" cy="1493941"/>
          </a:xfrm>
        </p:grpSpPr>
        <p:grpSp>
          <p:nvGrpSpPr>
            <p:cNvPr id="12" name="Group 11"/>
            <p:cNvGrpSpPr/>
            <p:nvPr/>
          </p:nvGrpSpPr>
          <p:grpSpPr>
            <a:xfrm>
              <a:off x="1027012" y="5422308"/>
              <a:ext cx="784332" cy="709609"/>
              <a:chOff x="242761" y="3548045"/>
              <a:chExt cx="784332" cy="709609"/>
            </a:xfrm>
          </p:grpSpPr>
          <p:sp>
            <p:nvSpPr>
              <p:cNvPr id="13" name="Teardrop 12"/>
              <p:cNvSpPr/>
              <p:nvPr/>
            </p:nvSpPr>
            <p:spPr>
              <a:xfrm>
                <a:off x="317484" y="3548045"/>
                <a:ext cx="709609" cy="709609"/>
              </a:xfrm>
              <a:prstGeom prst="teardrop">
                <a:avLst/>
              </a:prstGeom>
              <a:solidFill>
                <a:srgbClr val="0000FF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2761" y="3895893"/>
                <a:ext cx="361761" cy="361761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1064292" y="4675337"/>
              <a:ext cx="784332" cy="709609"/>
              <a:chOff x="242761" y="3548045"/>
              <a:chExt cx="784332" cy="709609"/>
            </a:xfrm>
          </p:grpSpPr>
          <p:sp>
            <p:nvSpPr>
              <p:cNvPr id="16" name="Teardrop 15"/>
              <p:cNvSpPr/>
              <p:nvPr/>
            </p:nvSpPr>
            <p:spPr>
              <a:xfrm>
                <a:off x="317484" y="3548045"/>
                <a:ext cx="709609" cy="709609"/>
              </a:xfrm>
              <a:prstGeom prst="teardrop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42761" y="3895893"/>
                <a:ext cx="361761" cy="361761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623243" y="2441820"/>
            <a:ext cx="34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yriad Pro"/>
                <a:cs typeface="Myriad Pro"/>
              </a:rPr>
              <a:t>A</a:t>
            </a:r>
            <a:endParaRPr lang="en-US" sz="2400" b="1" dirty="0">
              <a:latin typeface="Myriad Pro"/>
              <a:cs typeface="Myriad Pr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03580" y="2497937"/>
            <a:ext cx="34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yriad Pro"/>
                <a:cs typeface="Myriad Pro"/>
              </a:rPr>
              <a:t>B</a:t>
            </a:r>
            <a:endParaRPr lang="en-US" sz="2400" b="1" dirty="0">
              <a:latin typeface="Myriad Pro"/>
              <a:cs typeface="Myriad Pr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85511" y="3665176"/>
            <a:ext cx="34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Myriad Pro"/>
                <a:cs typeface="Myriad Pro"/>
              </a:rPr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03200" y="3758641"/>
            <a:ext cx="347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Myriad Pro"/>
                <a:cs typeface="Myriad Pro"/>
              </a:rPr>
              <a:t>D</a:t>
            </a:r>
            <a:endParaRPr lang="en-US" sz="2400" b="1" dirty="0">
              <a:latin typeface="Myriad Pro"/>
              <a:cs typeface="Myriad Pro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with non-identical,</a:t>
            </a:r>
            <a:br>
              <a:rPr lang="en-US" dirty="0" smtClean="0"/>
            </a:br>
            <a:r>
              <a:rPr lang="en-US" dirty="0" smtClean="0"/>
              <a:t>non-independent binding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183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536" y="504196"/>
            <a:ext cx="4892987" cy="5322069"/>
          </a:xfrm>
        </p:spPr>
        <p:txBody>
          <a:bodyPr>
            <a:normAutofit/>
          </a:bodyPr>
          <a:lstStyle/>
          <a:p>
            <a:pPr algn="just"/>
            <a:r>
              <a:rPr lang="en-US" sz="3600" dirty="0" smtClean="0">
                <a:latin typeface="Myriad Pro"/>
                <a:cs typeface="Myriad Pro"/>
              </a:rPr>
              <a:t>“With four parameters I can make an elephant, and with five I can make him wiggle his trunk.”</a:t>
            </a:r>
            <a:endParaRPr lang="en-US" sz="3600" dirty="0">
              <a:latin typeface="Myriad Pro"/>
              <a:cs typeface="Myriad Pr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66499" y="4445926"/>
            <a:ext cx="3567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-- John von Neumann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30" y="1433223"/>
            <a:ext cx="3225490" cy="420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5168" y="1588816"/>
            <a:ext cx="651775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yriad Pro"/>
                <a:cs typeface="Myriad Pro"/>
              </a:rPr>
              <a:t>How many distinct states of oxygen binding are there?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5</a:t>
            </a:r>
            <a:endParaRPr lang="en-US" sz="2000" dirty="0">
              <a:solidFill>
                <a:srgbClr val="FF0000"/>
              </a:solidFill>
              <a:latin typeface="Myriad Pro"/>
              <a:cs typeface="Myriad Pro"/>
            </a:endParaRPr>
          </a:p>
          <a:p>
            <a:pPr algn="ctr"/>
            <a:endParaRPr lang="en-US" sz="2000" dirty="0">
              <a:latin typeface="Myriad Pro"/>
              <a:cs typeface="Myriad Pro"/>
            </a:endParaRPr>
          </a:p>
          <a:p>
            <a:r>
              <a:rPr lang="en-US" sz="2800" dirty="0">
                <a:latin typeface="Myriad Pro"/>
                <a:cs typeface="Myriad Pro"/>
              </a:rPr>
              <a:t>How many transitions are there out of </a:t>
            </a:r>
            <a:r>
              <a:rPr lang="en-US" sz="2800" dirty="0" smtClean="0">
                <a:latin typeface="Myriad Pro"/>
                <a:cs typeface="Myriad Pro"/>
              </a:rPr>
              <a:t>a </a:t>
            </a:r>
            <a:r>
              <a:rPr lang="en-US" sz="2800" dirty="0">
                <a:latin typeface="Myriad Pro"/>
                <a:cs typeface="Myriad Pro"/>
              </a:rPr>
              <a:t>given state (that involve gaining or losing a single O</a:t>
            </a:r>
            <a:r>
              <a:rPr lang="en-US" sz="2800" baseline="-25000" dirty="0">
                <a:latin typeface="Myriad Pro"/>
                <a:cs typeface="Myriad Pro"/>
              </a:rPr>
              <a:t>2</a:t>
            </a:r>
            <a:r>
              <a:rPr lang="en-US" sz="2800" dirty="0">
                <a:latin typeface="Myriad Pro"/>
                <a:cs typeface="Myriad Pro"/>
              </a:rPr>
              <a:t> molecule)?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1 (P and PX</a:t>
            </a:r>
            <a:r>
              <a:rPr lang="en-US" sz="28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4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) or 2 (PX, PX</a:t>
            </a:r>
            <a:r>
              <a:rPr lang="en-US" sz="28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2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, and PX</a:t>
            </a:r>
            <a:r>
              <a:rPr lang="en-US" sz="28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3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)</a:t>
            </a:r>
            <a:endParaRPr lang="en-US" sz="2000" dirty="0">
              <a:solidFill>
                <a:srgbClr val="FF0000"/>
              </a:solidFill>
              <a:latin typeface="Myriad Pro"/>
              <a:cs typeface="Myriad Pro"/>
            </a:endParaRPr>
          </a:p>
          <a:p>
            <a:endParaRPr lang="en-US" sz="2000" dirty="0">
              <a:latin typeface="Myriad Pro"/>
              <a:cs typeface="Myriad Pro"/>
            </a:endParaRPr>
          </a:p>
          <a:p>
            <a:r>
              <a:rPr lang="en-US" sz="2800" dirty="0">
                <a:latin typeface="Myriad Pro"/>
                <a:cs typeface="Myriad Pro"/>
              </a:rPr>
              <a:t>How many “on” and “off” reaction rates are there to </a:t>
            </a:r>
            <a:r>
              <a:rPr lang="en-US" sz="2800" dirty="0" smtClean="0">
                <a:latin typeface="Myriad Pro"/>
                <a:cs typeface="Myriad Pro"/>
              </a:rPr>
              <a:t>fit?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8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3949" y="3325961"/>
            <a:ext cx="784332" cy="709609"/>
            <a:chOff x="242761" y="3548045"/>
            <a:chExt cx="784332" cy="709609"/>
          </a:xfrm>
        </p:grpSpPr>
        <p:sp>
          <p:nvSpPr>
            <p:cNvPr id="6" name="Teardrop 5"/>
            <p:cNvSpPr/>
            <p:nvPr/>
          </p:nvSpPr>
          <p:spPr>
            <a:xfrm>
              <a:off x="317484" y="3548045"/>
              <a:ext cx="709609" cy="709609"/>
            </a:xfrm>
            <a:prstGeom prst="teardrop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42761" y="3895893"/>
              <a:ext cx="361761" cy="361761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 rot="5400000">
            <a:off x="621229" y="2578990"/>
            <a:ext cx="784332" cy="709609"/>
            <a:chOff x="242761" y="3548045"/>
            <a:chExt cx="784332" cy="709609"/>
          </a:xfrm>
        </p:grpSpPr>
        <p:sp>
          <p:nvSpPr>
            <p:cNvPr id="10" name="Teardrop 9"/>
            <p:cNvSpPr/>
            <p:nvPr/>
          </p:nvSpPr>
          <p:spPr>
            <a:xfrm>
              <a:off x="317484" y="3548045"/>
              <a:ext cx="709609" cy="709609"/>
            </a:xfrm>
            <a:prstGeom prst="teardrop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42761" y="3895893"/>
              <a:ext cx="361761" cy="361761"/>
            </a:xfrm>
            <a:prstGeom prst="ellipse">
              <a:avLst/>
            </a:prstGeom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0800000">
            <a:off x="1323964" y="2634912"/>
            <a:ext cx="784332" cy="1493941"/>
            <a:chOff x="1027012" y="4637976"/>
            <a:chExt cx="784332" cy="1493941"/>
          </a:xfrm>
        </p:grpSpPr>
        <p:grpSp>
          <p:nvGrpSpPr>
            <p:cNvPr id="12" name="Group 11"/>
            <p:cNvGrpSpPr/>
            <p:nvPr/>
          </p:nvGrpSpPr>
          <p:grpSpPr>
            <a:xfrm>
              <a:off x="1027012" y="5422308"/>
              <a:ext cx="784332" cy="709609"/>
              <a:chOff x="242761" y="3548045"/>
              <a:chExt cx="784332" cy="709609"/>
            </a:xfrm>
          </p:grpSpPr>
          <p:sp>
            <p:nvSpPr>
              <p:cNvPr id="13" name="Teardrop 12"/>
              <p:cNvSpPr/>
              <p:nvPr/>
            </p:nvSpPr>
            <p:spPr>
              <a:xfrm>
                <a:off x="317484" y="3548045"/>
                <a:ext cx="709609" cy="709609"/>
              </a:xfrm>
              <a:prstGeom prst="teardrop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242761" y="3895893"/>
                <a:ext cx="361761" cy="361761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5400000">
              <a:off x="1064292" y="4675337"/>
              <a:ext cx="784332" cy="709609"/>
              <a:chOff x="242761" y="3548045"/>
              <a:chExt cx="784332" cy="709609"/>
            </a:xfrm>
          </p:grpSpPr>
          <p:sp>
            <p:nvSpPr>
              <p:cNvPr id="16" name="Teardrop 15"/>
              <p:cNvSpPr/>
              <p:nvPr/>
            </p:nvSpPr>
            <p:spPr>
              <a:xfrm>
                <a:off x="317484" y="3548045"/>
                <a:ext cx="709609" cy="709609"/>
              </a:xfrm>
              <a:prstGeom prst="teardrop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242761" y="3895893"/>
                <a:ext cx="361761" cy="361761"/>
              </a:xfrm>
              <a:prstGeom prst="ellipse">
                <a:avLst/>
              </a:prstGeom>
              <a:ln>
                <a:solidFill>
                  <a:srgbClr val="FFFFFF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with identical,</a:t>
            </a:r>
            <a:br>
              <a:rPr lang="en-US" dirty="0" smtClean="0"/>
            </a:br>
            <a:r>
              <a:rPr lang="en-US" dirty="0" smtClean="0"/>
              <a:t>non-independent binding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77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Modeling with identical,</a:t>
            </a:r>
            <a:br>
              <a:rPr lang="en-US" dirty="0" smtClean="0"/>
            </a:br>
            <a:r>
              <a:rPr lang="en-US" dirty="0" smtClean="0"/>
              <a:t>non-independent binding sites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52" y="1718001"/>
            <a:ext cx="3354821" cy="44411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265" y="3744464"/>
            <a:ext cx="1415137" cy="104427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25518" y="2616232"/>
            <a:ext cx="36344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Define four association</a:t>
            </a:r>
          </a:p>
          <a:p>
            <a:r>
              <a:rPr lang="en-US" sz="2800" dirty="0" smtClean="0">
                <a:latin typeface="Myriad Pro"/>
                <a:cs typeface="Myriad Pro"/>
              </a:rPr>
              <a:t>constants, K</a:t>
            </a:r>
            <a:r>
              <a:rPr lang="en-US" sz="2800" baseline="-25000" dirty="0" smtClean="0">
                <a:latin typeface="Myriad Pro"/>
                <a:cs typeface="Myriad Pro"/>
              </a:rPr>
              <a:t>i</a:t>
            </a:r>
            <a:r>
              <a:rPr lang="en-US" sz="2800" dirty="0" smtClean="0">
                <a:latin typeface="Myriad Pro"/>
                <a:cs typeface="Myriad Pro"/>
              </a:rPr>
              <a:t>: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50525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Today’s Outline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>
                <a:latin typeface="Myriad Pro"/>
                <a:cs typeface="Myriad Pro"/>
              </a:rPr>
              <a:t>Cooperativity</a:t>
            </a:r>
            <a:endParaRPr lang="en-US" dirty="0" smtClean="0">
              <a:latin typeface="Myriad Pro"/>
              <a:cs typeface="Myriad Pro"/>
            </a:endParaRPr>
          </a:p>
          <a:p>
            <a:pPr lvl="1"/>
            <a:r>
              <a:rPr lang="en-US" dirty="0" smtClean="0">
                <a:latin typeface="Myriad Pro"/>
                <a:cs typeface="Myriad Pro"/>
              </a:rPr>
              <a:t>Review of simple binding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Effect of multiple independent binding sites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Hill curves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Implications for gene regulation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Monod-Wyman-</a:t>
            </a:r>
            <a:r>
              <a:rPr lang="en-US" dirty="0" err="1" smtClean="0">
                <a:latin typeface="Myriad Pro"/>
                <a:cs typeface="Myriad Pro"/>
              </a:rPr>
              <a:t>Changeux</a:t>
            </a:r>
            <a:r>
              <a:rPr lang="en-US" dirty="0" smtClean="0">
                <a:latin typeface="Myriad Pro"/>
                <a:cs typeface="Myriad Pro"/>
              </a:rPr>
              <a:t> model</a:t>
            </a:r>
            <a:endParaRPr lang="en-US" dirty="0">
              <a:latin typeface="Myriad Pro"/>
              <a:cs typeface="Myriad Pro"/>
            </a:endParaRPr>
          </a:p>
          <a:p>
            <a:r>
              <a:rPr lang="en-US" dirty="0" smtClean="0">
                <a:latin typeface="Myriad Pro"/>
                <a:cs typeface="Myriad Pro"/>
              </a:rPr>
              <a:t>Allosteric regulation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Competitive and non-competitive inhibition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Generation of switch-like behaviors</a:t>
            </a:r>
            <a:endParaRPr lang="en-US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48806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an expression for the</a:t>
            </a:r>
            <a:br>
              <a:rPr lang="en-US" dirty="0" smtClean="0"/>
            </a:br>
            <a:r>
              <a:rPr lang="en-US" dirty="0" smtClean="0"/>
              <a:t>fraction of sites bound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18" y="5339900"/>
            <a:ext cx="6919628" cy="1008045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>
          <a:xfrm>
            <a:off x="457200" y="1544178"/>
            <a:ext cx="83820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latin typeface="Myriad Pro"/>
                <a:cs typeface="Myriad Pro"/>
              </a:rPr>
              <a:t>Find expressions for the concentration of each complex by this method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16220" y="4087898"/>
            <a:ext cx="82296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latin typeface="Myriad Pro"/>
                <a:cs typeface="Myriad Pro"/>
              </a:rPr>
              <a:t>Then plug them into our expression for the fraction of sites bound: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42" y="2814178"/>
            <a:ext cx="8089182" cy="96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93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an expression for the</a:t>
            </a:r>
            <a:br>
              <a:rPr lang="en-US" dirty="0" smtClean="0"/>
            </a:br>
            <a:r>
              <a:rPr lang="en-US" dirty="0" smtClean="0"/>
              <a:t>fraction of sites bound</a:t>
            </a:r>
            <a:endParaRPr lang="en-US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401172" y="3560962"/>
            <a:ext cx="83820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endParaRPr lang="en-US" sz="2800" dirty="0" smtClean="0">
              <a:latin typeface="Myriad Pro"/>
              <a:cs typeface="Myriad Pro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348843" y="2895861"/>
            <a:ext cx="8382000" cy="1045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latin typeface="Myriad Pro"/>
                <a:cs typeface="Myriad Pro"/>
              </a:rPr>
              <a:t>This general expression is called the </a:t>
            </a:r>
            <a:r>
              <a:rPr lang="en-US" sz="2800" i="1" dirty="0">
                <a:latin typeface="Myriad Pro"/>
                <a:cs typeface="Myriad Pro"/>
              </a:rPr>
              <a:t>Adair equation</a:t>
            </a:r>
            <a:r>
              <a:rPr lang="en-US" sz="2800" dirty="0">
                <a:latin typeface="Myriad Pro"/>
                <a:cs typeface="Myriad Pro"/>
              </a:rPr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1" y="1675246"/>
            <a:ext cx="8471681" cy="95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696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Finding an expression for the</a:t>
            </a:r>
            <a:br>
              <a:rPr lang="en-US" dirty="0" smtClean="0"/>
            </a:br>
            <a:r>
              <a:rPr lang="en-US" dirty="0" smtClean="0"/>
              <a:t>fraction of sites bound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48843" y="2895861"/>
            <a:ext cx="8382000" cy="208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latin typeface="Myriad Pro"/>
                <a:cs typeface="Myriad Pro"/>
              </a:rPr>
              <a:t>A special case: K</a:t>
            </a:r>
            <a:r>
              <a:rPr lang="en-US" sz="2800" baseline="-25000" dirty="0">
                <a:latin typeface="Myriad Pro"/>
                <a:cs typeface="Myriad Pro"/>
              </a:rPr>
              <a:t>4</a:t>
            </a:r>
            <a:r>
              <a:rPr lang="en-US" sz="2800" dirty="0">
                <a:latin typeface="Myriad Pro"/>
                <a:cs typeface="Myriad Pro"/>
              </a:rPr>
              <a:t> &gt;&gt; K</a:t>
            </a:r>
            <a:r>
              <a:rPr lang="en-US" sz="2800" baseline="-25000" dirty="0">
                <a:latin typeface="Myriad Pro"/>
                <a:cs typeface="Myriad Pro"/>
              </a:rPr>
              <a:t>1</a:t>
            </a:r>
            <a:r>
              <a:rPr lang="en-US" sz="2800" dirty="0">
                <a:latin typeface="Myriad Pro"/>
                <a:cs typeface="Myriad Pro"/>
              </a:rPr>
              <a:t>, K</a:t>
            </a:r>
            <a:r>
              <a:rPr lang="en-US" sz="2800" baseline="-25000" dirty="0">
                <a:latin typeface="Myriad Pro"/>
                <a:cs typeface="Myriad Pro"/>
              </a:rPr>
              <a:t>2</a:t>
            </a:r>
            <a:r>
              <a:rPr lang="en-US" sz="2800" dirty="0">
                <a:latin typeface="Myriad Pro"/>
                <a:cs typeface="Myriad Pro"/>
              </a:rPr>
              <a:t>, </a:t>
            </a:r>
            <a:r>
              <a:rPr lang="en-US" sz="2800" dirty="0" smtClean="0">
                <a:latin typeface="Myriad Pro"/>
                <a:cs typeface="Myriad Pro"/>
              </a:rPr>
              <a:t>K</a:t>
            </a:r>
            <a:r>
              <a:rPr lang="en-US" sz="2800" baseline="-25000" dirty="0" smtClean="0">
                <a:latin typeface="Myriad Pro"/>
                <a:cs typeface="Myriad Pro"/>
              </a:rPr>
              <a:t>3</a:t>
            </a:r>
            <a:endParaRPr lang="en-US" sz="1800" dirty="0" smtClean="0">
              <a:latin typeface="Myriad Pro"/>
              <a:cs typeface="Myriad Pro"/>
            </a:endParaRPr>
          </a:p>
          <a:p>
            <a:pPr marL="0" indent="0" algn="ctr">
              <a:buNone/>
            </a:pPr>
            <a:endParaRPr lang="en-US" sz="1800" dirty="0">
              <a:latin typeface="Myriad Pro"/>
              <a:cs typeface="Myriad Pro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Myriad Pro"/>
                <a:cs typeface="Myriad Pro"/>
              </a:rPr>
              <a:t>This is an example of </a:t>
            </a:r>
            <a:r>
              <a:rPr lang="en-US" sz="2800" i="1" dirty="0" err="1" smtClean="0">
                <a:latin typeface="Myriad Pro"/>
                <a:cs typeface="Myriad Pro"/>
              </a:rPr>
              <a:t>cooperativity</a:t>
            </a:r>
            <a:r>
              <a:rPr lang="en-US" sz="2800" dirty="0" smtClean="0">
                <a:latin typeface="Myriad Pro"/>
                <a:cs typeface="Myriad Pro"/>
              </a:rPr>
              <a:t> because the binding of earlier molecules “helps” the last one bind.</a:t>
            </a:r>
            <a:endParaRPr lang="en-US" sz="2800" dirty="0">
              <a:latin typeface="Myriad Pro"/>
              <a:cs typeface="Myriad Pr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91" y="1675246"/>
            <a:ext cx="8471681" cy="9574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498" y="4980181"/>
            <a:ext cx="5842846" cy="114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968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Cooperativity</a:t>
            </a:r>
            <a:r>
              <a:rPr lang="en-US" dirty="0" smtClean="0"/>
              <a:t> and Hill curves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98" y="1637548"/>
            <a:ext cx="5842846" cy="1140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0610" y="3397432"/>
            <a:ext cx="8096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yriad Pro"/>
                <a:cs typeface="Myriad Pro"/>
              </a:rPr>
              <a:t>… is just a specific example of a </a:t>
            </a:r>
            <a:r>
              <a:rPr lang="en-US" sz="2800" i="1" dirty="0" smtClean="0">
                <a:latin typeface="Myriad Pro"/>
                <a:cs typeface="Myriad Pro"/>
              </a:rPr>
              <a:t>Hill equation.</a:t>
            </a:r>
            <a:endParaRPr lang="en-US" sz="2800" dirty="0">
              <a:latin typeface="Myriad Pro"/>
              <a:cs typeface="Myriad Pro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36853" t="5023" r="13022" b="68103"/>
          <a:stretch/>
        </p:blipFill>
        <p:spPr>
          <a:xfrm>
            <a:off x="3679077" y="4860733"/>
            <a:ext cx="2373315" cy="9177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4451" y="5028448"/>
            <a:ext cx="3181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Myriad Pro"/>
                <a:cs typeface="Myriad Pro"/>
              </a:rPr>
              <a:t>The Hill equation:</a:t>
            </a:r>
            <a:endParaRPr lang="en-US" sz="2800" dirty="0">
              <a:latin typeface="Myriad Pro"/>
              <a:cs typeface="Myriad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8308" y="4168235"/>
            <a:ext cx="318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Hill coefficient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(always ≤ # of binding sites)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5714707" y="4593786"/>
            <a:ext cx="1008478" cy="2856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06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Comparing simple and cooperative binding</a:t>
            </a:r>
            <a:endParaRPr lang="en-US" dirty="0"/>
          </a:p>
        </p:txBody>
      </p:sp>
      <p:pic>
        <p:nvPicPr>
          <p:cNvPr id="4" name="Picture 3" descr="hill_vs_m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64" y="1417638"/>
            <a:ext cx="6764687" cy="5073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9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How hard is it to switch from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“mostly not bound” to “mostly bound”?</a:t>
            </a:r>
            <a:endParaRPr lang="en-US" sz="3600" dirty="0">
              <a:latin typeface="Myriad Pro"/>
              <a:cs typeface="Myriad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6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[X] when 10% of sites are bound?</a:t>
            </a:r>
          </a:p>
          <a:p>
            <a:pPr marL="0" indent="0">
              <a:buNone/>
            </a:pPr>
            <a:endParaRPr lang="en-US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[X] when 90% of sites are bound?</a:t>
            </a:r>
          </a:p>
          <a:p>
            <a:pPr marL="0" indent="0">
              <a:buNone/>
            </a:pPr>
            <a:endParaRPr lang="en-US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 algn="r">
              <a:buNone/>
            </a:pPr>
            <a:r>
              <a:rPr lang="en-US" dirty="0" smtClean="0">
                <a:latin typeface="Myriad Pro"/>
                <a:cs typeface="Myriad Pro"/>
              </a:rPr>
              <a:t>…we must increase [A] 3-fold (not 81-fold)!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52167"/>
          <a:stretch/>
        </p:blipFill>
        <p:spPr>
          <a:xfrm>
            <a:off x="1638627" y="4448546"/>
            <a:ext cx="5976553" cy="1307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0000"/>
          <a:stretch/>
        </p:blipFill>
        <p:spPr>
          <a:xfrm>
            <a:off x="1619951" y="2263697"/>
            <a:ext cx="5976553" cy="13663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12472" y="2245023"/>
            <a:ext cx="3084032" cy="138506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31148" y="4370660"/>
            <a:ext cx="3443298" cy="138506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2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Hey, not bad!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75" y="1773901"/>
            <a:ext cx="6022862" cy="483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334440" y="2838437"/>
            <a:ext cx="3623050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34440" y="5381100"/>
            <a:ext cx="3623050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85648" y="2520980"/>
            <a:ext cx="0" cy="3211916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64010" y="2520980"/>
            <a:ext cx="0" cy="3211916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57490" y="3622742"/>
            <a:ext cx="2988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Myriad Pro"/>
                <a:cs typeface="Myriad Pro"/>
              </a:rPr>
              <a:t>Switches from 10% to 90% bound over an ≈ four-fold change in oxygen availability</a:t>
            </a:r>
            <a:endParaRPr lang="en-US" sz="24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136144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The maximum slope of the Hill curve is proportional to </a:t>
            </a:r>
            <a:r>
              <a:rPr lang="en-US" i="1" dirty="0" smtClean="0">
                <a:latin typeface="Myriad Pro"/>
                <a:cs typeface="Myriad Pro"/>
              </a:rPr>
              <a:t>n</a:t>
            </a:r>
            <a:r>
              <a:rPr lang="en-US" dirty="0" smtClean="0">
                <a:latin typeface="Myriad Pro"/>
                <a:cs typeface="Myriad Pro"/>
              </a:rPr>
              <a:t> 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3" name="Picture 2" descr="hill_slop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03" y="1960762"/>
            <a:ext cx="5203801" cy="390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708" t="68519" r="31875"/>
          <a:stretch/>
        </p:blipFill>
        <p:spPr>
          <a:xfrm>
            <a:off x="168078" y="4881871"/>
            <a:ext cx="3002704" cy="1075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1910" t="34936" b="31664"/>
          <a:stretch/>
        </p:blipFill>
        <p:spPr>
          <a:xfrm>
            <a:off x="168078" y="3398654"/>
            <a:ext cx="3697416" cy="1140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08" y="2114197"/>
            <a:ext cx="2483584" cy="102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156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Cooperativity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transcription factor binding</a:t>
            </a:r>
            <a:endParaRPr lang="en-US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336280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10000" y="2322871"/>
            <a:ext cx="5105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The Lac repressor is a dimer-of-dimers.</a:t>
            </a:r>
          </a:p>
          <a:p>
            <a:endParaRPr lang="en-US" sz="2400" dirty="0">
              <a:latin typeface="Myriad Pro" pitchFamily="34" charset="0"/>
            </a:endParaRPr>
          </a:p>
          <a:p>
            <a:r>
              <a:rPr lang="en-US" sz="2400" dirty="0" smtClean="0">
                <a:latin typeface="Myriad Pro" pitchFamily="34" charset="0"/>
              </a:rPr>
              <a:t>Its three binding sites are within 500 </a:t>
            </a:r>
            <a:r>
              <a:rPr lang="en-US" sz="2400" dirty="0" err="1" smtClean="0">
                <a:latin typeface="Myriad Pro" pitchFamily="34" charset="0"/>
              </a:rPr>
              <a:t>bp</a:t>
            </a:r>
            <a:r>
              <a:rPr lang="en-US" sz="2400" dirty="0" smtClean="0">
                <a:latin typeface="Myriad Pro" pitchFamily="34" charset="0"/>
              </a:rPr>
              <a:t> of each other in a 5 </a:t>
            </a:r>
            <a:r>
              <a:rPr lang="en-US" sz="2400" dirty="0" err="1" smtClean="0">
                <a:latin typeface="Myriad Pro" pitchFamily="34" charset="0"/>
              </a:rPr>
              <a:t>Mbp</a:t>
            </a:r>
            <a:r>
              <a:rPr lang="en-US" sz="2400" dirty="0" smtClean="0">
                <a:latin typeface="Myriad Pro" pitchFamily="34" charset="0"/>
              </a:rPr>
              <a:t> genome.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230096" y="5201147"/>
            <a:ext cx="8710706" cy="1344788"/>
            <a:chOff x="230096" y="5201147"/>
            <a:chExt cx="8710706" cy="1344788"/>
          </a:xfrm>
        </p:grpSpPr>
        <p:sp>
          <p:nvSpPr>
            <p:cNvPr id="27" name="Rectangle 26"/>
            <p:cNvSpPr/>
            <p:nvPr/>
          </p:nvSpPr>
          <p:spPr>
            <a:xfrm>
              <a:off x="2549918" y="5478026"/>
              <a:ext cx="350928" cy="181067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42152" y="5478816"/>
              <a:ext cx="350928" cy="181067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511336" y="5478816"/>
              <a:ext cx="350928" cy="181067"/>
            </a:xfrm>
            <a:prstGeom prst="rect">
              <a:avLst/>
            </a:prstGeom>
            <a:solidFill>
              <a:srgbClr val="8064A2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4118" y="6084270"/>
              <a:ext cx="3983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accent4"/>
                  </a:solidFill>
                  <a:latin typeface="Myriad Pro"/>
                  <a:cs typeface="Myriad Pro"/>
                </a:rPr>
                <a:t>Lac repressor binding sites</a:t>
              </a:r>
              <a:endParaRPr lang="en-US" sz="2400" dirty="0">
                <a:solidFill>
                  <a:schemeClr val="accent4"/>
                </a:solidFill>
                <a:latin typeface="Myriad Pro"/>
                <a:cs typeface="Myriad Pro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94225" y="5480419"/>
              <a:ext cx="3481294" cy="19538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FFFF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30096" y="5489791"/>
              <a:ext cx="87107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0096" y="5659093"/>
              <a:ext cx="871070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/>
          </p:nvGrpSpPr>
          <p:grpSpPr>
            <a:xfrm>
              <a:off x="3007670" y="5201147"/>
              <a:ext cx="248021" cy="274917"/>
              <a:chOff x="2949397" y="2698376"/>
              <a:chExt cx="248021" cy="274917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2958362" y="2709445"/>
                <a:ext cx="0" cy="26384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2949397" y="2698376"/>
                <a:ext cx="248021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" name="Straight Arrow Connector 3"/>
            <p:cNvCxnSpPr/>
            <p:nvPr/>
          </p:nvCxnSpPr>
          <p:spPr>
            <a:xfrm flipV="1">
              <a:off x="6612957" y="5797176"/>
              <a:ext cx="1763908" cy="51792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857432" y="5752353"/>
              <a:ext cx="2043414" cy="56275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823882" y="5752353"/>
              <a:ext cx="192753" cy="331917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82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549918" y="5986020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2152" y="5986810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511336" y="5986810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Cooperativity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transcription factor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0" y="1829812"/>
            <a:ext cx="5105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Finding the first site is slow.</a:t>
            </a:r>
          </a:p>
          <a:p>
            <a:endParaRPr lang="en-US" sz="2400" dirty="0">
              <a:latin typeface="Myriad Pro" pitchFamily="34" charset="0"/>
            </a:endParaRPr>
          </a:p>
          <a:p>
            <a:r>
              <a:rPr lang="en-US" sz="2400" dirty="0" smtClean="0">
                <a:latin typeface="Myriad Pro" pitchFamily="34" charset="0"/>
              </a:rPr>
              <a:t>Once bound, the other end of the protein more quickly finds a second, nearby, binding site.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4225" y="5988413"/>
            <a:ext cx="3481294" cy="195386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30096" y="5997785"/>
            <a:ext cx="87107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30096" y="6167087"/>
            <a:ext cx="871070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007670" y="5709141"/>
            <a:ext cx="248021" cy="274917"/>
            <a:chOff x="2949397" y="2698376"/>
            <a:chExt cx="248021" cy="27491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2958362" y="2709445"/>
              <a:ext cx="0" cy="2638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949397" y="2698376"/>
              <a:ext cx="24802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Block Arc 29"/>
          <p:cNvSpPr/>
          <p:nvPr/>
        </p:nvSpPr>
        <p:spPr>
          <a:xfrm rot="16200000">
            <a:off x="2633251" y="5792859"/>
            <a:ext cx="565072" cy="539810"/>
          </a:xfrm>
          <a:prstGeom prst="blockArc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/>
          <p:nvPr/>
        </p:nvSpPr>
        <p:spPr>
          <a:xfrm rot="5400000">
            <a:off x="2430064" y="5332373"/>
            <a:ext cx="565072" cy="539810"/>
          </a:xfrm>
          <a:prstGeom prst="blockArc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62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Recap: Simple binding curves</a:t>
            </a:r>
            <a:br>
              <a:rPr lang="en-US" dirty="0" smtClean="0">
                <a:latin typeface="Myriad Pro"/>
                <a:cs typeface="Myriad Pro"/>
              </a:rPr>
            </a:br>
            <a:r>
              <a:rPr lang="en-US" dirty="0" smtClean="0">
                <a:latin typeface="Myriad Pro"/>
                <a:cs typeface="Myriad Pro"/>
              </a:rPr>
              <a:t>are hyperbolic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46564"/>
          <a:stretch/>
        </p:blipFill>
        <p:spPr>
          <a:xfrm>
            <a:off x="45155" y="2741221"/>
            <a:ext cx="3736730" cy="1100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3838" r="505"/>
          <a:stretch/>
        </p:blipFill>
        <p:spPr>
          <a:xfrm>
            <a:off x="589092" y="3741030"/>
            <a:ext cx="3192793" cy="11004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898" y="5072272"/>
            <a:ext cx="1111987" cy="8401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980" y="1887381"/>
            <a:ext cx="2230911" cy="909862"/>
          </a:xfrm>
          <a:prstGeom prst="rect">
            <a:avLst/>
          </a:prstGeom>
        </p:spPr>
      </p:pic>
      <p:pic>
        <p:nvPicPr>
          <p:cNvPr id="9" name="Picture 8" descr="generic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611" y="1912189"/>
            <a:ext cx="5145390" cy="385904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78359" y="3695759"/>
            <a:ext cx="1503525" cy="114576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3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val 33"/>
          <p:cNvSpPr/>
          <p:nvPr/>
        </p:nvSpPr>
        <p:spPr>
          <a:xfrm>
            <a:off x="2125084" y="5506832"/>
            <a:ext cx="660255" cy="66025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467485" y="5145837"/>
            <a:ext cx="502481" cy="12687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306787" y="5674756"/>
            <a:ext cx="330985" cy="33098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466276" y="5505454"/>
            <a:ext cx="231976" cy="58574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89612" y="5498192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457636" y="5505454"/>
            <a:ext cx="79805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57636" y="5674756"/>
            <a:ext cx="798055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49918" y="5986020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511336" y="5986810"/>
            <a:ext cx="350928" cy="181067"/>
          </a:xfrm>
          <a:prstGeom prst="rect">
            <a:avLst/>
          </a:prstGeom>
          <a:solidFill>
            <a:srgbClr val="8064A2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Cooperativity</a:t>
            </a:r>
            <a:r>
              <a:rPr lang="en-US" dirty="0" smtClean="0"/>
              <a:t> in</a:t>
            </a:r>
            <a:br>
              <a:rPr lang="en-US" dirty="0" smtClean="0"/>
            </a:br>
            <a:r>
              <a:rPr lang="en-US" dirty="0" smtClean="0"/>
              <a:t>transcription factor binding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0" y="1829812"/>
            <a:ext cx="5105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Finding the first site is slow.</a:t>
            </a:r>
          </a:p>
          <a:p>
            <a:endParaRPr lang="en-US" sz="2400" dirty="0">
              <a:latin typeface="Myriad Pro" pitchFamily="34" charset="0"/>
            </a:endParaRPr>
          </a:p>
          <a:p>
            <a:r>
              <a:rPr lang="en-US" sz="2400" dirty="0" smtClean="0">
                <a:latin typeface="Myriad Pro" pitchFamily="34" charset="0"/>
              </a:rPr>
              <a:t>Once bound, the other end of the protein more quickly finds a second, nearby, binding site.</a:t>
            </a:r>
          </a:p>
          <a:p>
            <a:endParaRPr lang="en-US" sz="2400" dirty="0">
              <a:latin typeface="Myriad Pro" pitchFamily="34" charset="0"/>
            </a:endParaRPr>
          </a:p>
          <a:p>
            <a:r>
              <a:rPr lang="en-US" sz="2400" dirty="0" smtClean="0">
                <a:latin typeface="Myriad Pro" pitchFamily="34" charset="0"/>
              </a:rPr>
              <a:t>If the repressor falls off of one site, it can quickly reattach.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94225" y="5988413"/>
            <a:ext cx="3481294" cy="195386"/>
          </a:xfrm>
          <a:prstGeom prst="rect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442695" y="5997785"/>
            <a:ext cx="649810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442695" y="6167087"/>
            <a:ext cx="6498107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3007670" y="5709141"/>
            <a:ext cx="248021" cy="274917"/>
            <a:chOff x="2949397" y="2698376"/>
            <a:chExt cx="248021" cy="274917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2958362" y="2709445"/>
              <a:ext cx="0" cy="2638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2949397" y="2698376"/>
              <a:ext cx="248021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Block Arc 29"/>
          <p:cNvSpPr/>
          <p:nvPr/>
        </p:nvSpPr>
        <p:spPr>
          <a:xfrm rot="16200000">
            <a:off x="2633251" y="5792859"/>
            <a:ext cx="565072" cy="539810"/>
          </a:xfrm>
          <a:prstGeom prst="blockArc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Block Arc 30"/>
          <p:cNvSpPr/>
          <p:nvPr/>
        </p:nvSpPr>
        <p:spPr>
          <a:xfrm rot="5400000">
            <a:off x="2430064" y="5332373"/>
            <a:ext cx="565072" cy="539810"/>
          </a:xfrm>
          <a:prstGeom prst="blockArc">
            <a:avLst/>
          </a:prstGeom>
          <a:solidFill>
            <a:schemeClr val="accent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6" name="Picture 2" descr="http://www.plimoth.com/media/catalog/product/cache/1/9df78eab33525d08d6e5fb8d27136e95/c/u/cup-and-b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" y="2488622"/>
            <a:ext cx="3581400" cy="1983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332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transcription factors are dimers that bind palindromic sequences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78656" y="4829433"/>
            <a:ext cx="359849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Notice that in this case the two binding sites are right next to one another.</a:t>
            </a:r>
          </a:p>
        </p:txBody>
      </p:sp>
      <p:sp>
        <p:nvSpPr>
          <p:cNvPr id="5" name="Rectangle 4"/>
          <p:cNvSpPr/>
          <p:nvPr/>
        </p:nvSpPr>
        <p:spPr>
          <a:xfrm>
            <a:off x="1689013" y="3542643"/>
            <a:ext cx="27704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5’-TTAC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GTAA-3’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3’-AATG</a:t>
            </a:r>
            <a:r>
              <a:rPr lang="en-US" sz="2400" dirty="0" smtClean="0">
                <a:solidFill>
                  <a:srgbClr val="0000FF"/>
                </a:solidFill>
                <a:latin typeface="Courier"/>
                <a:cs typeface="Courier"/>
              </a:rPr>
              <a:t>CATT-5’</a:t>
            </a:r>
            <a:endParaRPr lang="en-US" sz="24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0931" y="1936865"/>
            <a:ext cx="437316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Example:</a:t>
            </a:r>
          </a:p>
          <a:p>
            <a:pPr algn="ctr"/>
            <a:r>
              <a:rPr lang="en-US" sz="2400" dirty="0" smtClean="0">
                <a:latin typeface="Myriad Pro" pitchFamily="34" charset="0"/>
              </a:rPr>
              <a:t>Basic helix-loop-helix/</a:t>
            </a:r>
            <a:r>
              <a:rPr lang="en-US" sz="2400" dirty="0" err="1" smtClean="0">
                <a:latin typeface="Myriad Pro" pitchFamily="34" charset="0"/>
              </a:rPr>
              <a:t>leucine</a:t>
            </a:r>
            <a:r>
              <a:rPr lang="en-US" sz="2400" dirty="0" smtClean="0">
                <a:latin typeface="Myriad Pro" pitchFamily="34" charset="0"/>
              </a:rPr>
              <a:t> zipper transcription factors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915057" y="2286086"/>
            <a:ext cx="4574176" cy="328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55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Hill curve can describe the rate of target gene transcription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9958"/>
          <a:stretch/>
        </p:blipFill>
        <p:spPr>
          <a:xfrm>
            <a:off x="223274" y="2605509"/>
            <a:ext cx="8820472" cy="1038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50042"/>
          <a:stretch/>
        </p:blipFill>
        <p:spPr>
          <a:xfrm>
            <a:off x="206565" y="4484951"/>
            <a:ext cx="8820472" cy="10365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6438" y="1624114"/>
            <a:ext cx="6541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For a gene regulated by a transcriptional activator</a:t>
            </a:r>
          </a:p>
          <a:p>
            <a:r>
              <a:rPr lang="en-US" sz="2400" dirty="0" smtClean="0">
                <a:latin typeface="Myriad Pro" pitchFamily="34" charset="0"/>
              </a:rPr>
              <a:t>(with maximum expression rate </a:t>
            </a:r>
            <a:r>
              <a:rPr lang="en-US" sz="2400" i="1" dirty="0" smtClean="0">
                <a:latin typeface="Myriad Pro" pitchFamily="34" charset="0"/>
              </a:rPr>
              <a:t>c</a:t>
            </a:r>
            <a:r>
              <a:rPr lang="en-US" sz="2400" dirty="0" smtClean="0">
                <a:latin typeface="Myriad Pro" pitchFamily="34" charset="0"/>
              </a:rPr>
              <a:t>):</a:t>
            </a:r>
          </a:p>
        </p:txBody>
      </p:sp>
      <p:sp>
        <p:nvSpPr>
          <p:cNvPr id="8" name="Rectangle 7"/>
          <p:cNvSpPr/>
          <p:nvPr/>
        </p:nvSpPr>
        <p:spPr>
          <a:xfrm>
            <a:off x="223274" y="3777549"/>
            <a:ext cx="73037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For a gene regulated by a transcriptional repressor:</a:t>
            </a:r>
          </a:p>
        </p:txBody>
      </p:sp>
      <p:sp>
        <p:nvSpPr>
          <p:cNvPr id="9" name="Rectangle 8"/>
          <p:cNvSpPr/>
          <p:nvPr/>
        </p:nvSpPr>
        <p:spPr>
          <a:xfrm>
            <a:off x="223274" y="5739165"/>
            <a:ext cx="84821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(Assumes that the “average fraction of sites occupied” is a good estimate of the “fraction of time a given site is occupied.”)</a:t>
            </a:r>
          </a:p>
        </p:txBody>
      </p:sp>
    </p:spTree>
    <p:extLst>
      <p:ext uri="{BB962C8B-B14F-4D97-AF65-F5344CB8AC3E}">
        <p14:creationId xmlns:p14="http://schemas.microsoft.com/office/powerpoint/2010/main" val="1853854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 the </a:t>
            </a:r>
            <a:r>
              <a:rPr lang="en-US" dirty="0" err="1" smtClean="0"/>
              <a:t>Alon</a:t>
            </a:r>
            <a:r>
              <a:rPr lang="en-US" dirty="0" smtClean="0"/>
              <a:t> textbook, Hill curves are approximated as logic functions</a:t>
            </a:r>
            <a:endParaRPr lang="en-US" dirty="0"/>
          </a:p>
        </p:txBody>
      </p:sp>
      <p:pic>
        <p:nvPicPr>
          <p:cNvPr id="3" name="Picture 2" descr="st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26548"/>
            <a:ext cx="3870426" cy="29028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74" y="2027088"/>
            <a:ext cx="3258220" cy="120869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791" y="3620333"/>
            <a:ext cx="428815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The variable </a:t>
            </a:r>
            <a:r>
              <a:rPr lang="en-US" sz="2400" i="1" dirty="0" smtClean="0">
                <a:latin typeface="Myriad Pro" pitchFamily="34" charset="0"/>
              </a:rPr>
              <a:t>t</a:t>
            </a:r>
            <a:r>
              <a:rPr lang="en-US" sz="2400" dirty="0" smtClean="0">
                <a:latin typeface="Myriad Pro" pitchFamily="34" charset="0"/>
              </a:rPr>
              <a:t> can be a Boolean: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Myriad Pro" pitchFamily="34" charset="0"/>
              </a:rPr>
              <a:t>True: 1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Myriad Pro" pitchFamily="34" charset="0"/>
              </a:rPr>
              <a:t>False: 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7355" y="5174336"/>
            <a:ext cx="5945978" cy="9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0381" y="215022"/>
            <a:ext cx="8805643" cy="155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Myriad Pro"/>
                <a:cs typeface="Myriad Pro"/>
              </a:rPr>
              <a:t>Is there a biological reason to choose this eight-parameter model for hemoglobin?</a:t>
            </a:r>
            <a:endParaRPr lang="en-US" sz="4000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67" y="1786264"/>
            <a:ext cx="2234437" cy="29579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888" y="1786264"/>
            <a:ext cx="4075196" cy="305639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0381" y="5080077"/>
            <a:ext cx="8805643" cy="15590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Myriad Pro"/>
                <a:cs typeface="Myriad Pro"/>
              </a:rPr>
              <a:t>o</a:t>
            </a:r>
            <a:r>
              <a:rPr lang="en-US" sz="4000" dirty="0" smtClean="0">
                <a:latin typeface="Myriad Pro"/>
                <a:cs typeface="Myriad Pro"/>
              </a:rPr>
              <a:t>r is there a simpler, more biologically-grounded explanation for </a:t>
            </a:r>
            <a:r>
              <a:rPr lang="en-US" sz="4000" dirty="0" err="1" smtClean="0">
                <a:latin typeface="Myriad Pro"/>
                <a:cs typeface="Myriad Pro"/>
              </a:rPr>
              <a:t>cooperativity</a:t>
            </a:r>
            <a:r>
              <a:rPr lang="en-US" sz="4000" dirty="0" smtClean="0">
                <a:latin typeface="Myriad Pro"/>
                <a:cs typeface="Myriad Pro"/>
              </a:rPr>
              <a:t>?</a:t>
            </a:r>
            <a:endParaRPr lang="en-US" sz="40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526809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An iron atom in a small molecule called </a:t>
            </a:r>
            <a:r>
              <a:rPr lang="en-US" dirty="0" err="1" smtClean="0">
                <a:latin typeface="Myriad Pro"/>
                <a:cs typeface="Myriad Pro"/>
              </a:rPr>
              <a:t>heme</a:t>
            </a:r>
            <a:r>
              <a:rPr lang="en-US" dirty="0" smtClean="0">
                <a:latin typeface="Myriad Pro"/>
                <a:cs typeface="Myriad Pro"/>
              </a:rPr>
              <a:t> binds oxygen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804" y="1998110"/>
            <a:ext cx="3773360" cy="416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3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H</a:t>
            </a:r>
            <a:r>
              <a:rPr lang="en-US" dirty="0" err="1" smtClean="0"/>
              <a:t>eme</a:t>
            </a:r>
            <a:r>
              <a:rPr lang="en-US" dirty="0" smtClean="0"/>
              <a:t> is present at each of hemoglobin’s four O</a:t>
            </a:r>
            <a:r>
              <a:rPr lang="en-US" baseline="-25000" dirty="0" smtClean="0"/>
              <a:t>2</a:t>
            </a:r>
            <a:r>
              <a:rPr lang="en-US" dirty="0" smtClean="0"/>
              <a:t> binding sites</a:t>
            </a:r>
            <a:endParaRPr lang="en-US" dirty="0"/>
          </a:p>
        </p:txBody>
      </p:sp>
      <p:pic>
        <p:nvPicPr>
          <p:cNvPr id="4" name="Picture 2" descr="http://www.rcsb.org/pdb/education_discussion/molecule_of_the_month/images/2dhb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525" y="1814319"/>
            <a:ext cx="3505200" cy="338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6133125" y="5349043"/>
            <a:ext cx="1600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17558" y="5346359"/>
            <a:ext cx="1031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</a:rPr>
              <a:t>~ 4 nm</a:t>
            </a:r>
            <a:endParaRPr lang="en-US" dirty="0">
              <a:latin typeface="Myriad Pro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2137" y="6329835"/>
            <a:ext cx="3967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yriad Pro" pitchFamily="34" charset="0"/>
              </a:rPr>
              <a:t>PDB May 2003 Molecule of the Month</a:t>
            </a:r>
            <a:endParaRPr lang="en-US" dirty="0">
              <a:latin typeface="Myriad Pro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149292" y="3193242"/>
            <a:ext cx="612966" cy="653587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149292" y="2969155"/>
            <a:ext cx="2816678" cy="485522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25284" y="2714465"/>
            <a:ext cx="3828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/>
                <a:cs typeface="Myriad Pro"/>
              </a:rPr>
              <a:t>Two of four </a:t>
            </a:r>
            <a:r>
              <a:rPr lang="en-US" sz="2400" dirty="0" err="1" smtClean="0">
                <a:latin typeface="Myriad Pro"/>
                <a:cs typeface="Myriad Pro"/>
              </a:rPr>
              <a:t>heme</a:t>
            </a:r>
            <a:r>
              <a:rPr lang="en-US" sz="2400" dirty="0" smtClean="0">
                <a:latin typeface="Myriad Pro"/>
                <a:cs typeface="Myriad Pro"/>
              </a:rPr>
              <a:t> groups</a:t>
            </a:r>
            <a:endParaRPr lang="en-US" sz="2400" dirty="0">
              <a:latin typeface="Myriad Pro"/>
              <a:cs typeface="Myriad Pr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4596479"/>
            <a:ext cx="4582191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yriad Pro"/>
                <a:cs typeface="Myriad Pro"/>
              </a:rPr>
              <a:t>A</a:t>
            </a:r>
            <a:r>
              <a:rPr lang="en-US" sz="2400" dirty="0" smtClean="0">
                <a:latin typeface="Myriad Pro"/>
                <a:cs typeface="Myriad Pro"/>
              </a:rPr>
              <a:t>mino acid side chains in hemoglobin interact with each </a:t>
            </a:r>
            <a:r>
              <a:rPr lang="en-US" sz="2400" dirty="0" err="1" smtClean="0">
                <a:latin typeface="Myriad Pro"/>
                <a:cs typeface="Myriad Pro"/>
              </a:rPr>
              <a:t>heme</a:t>
            </a:r>
            <a:r>
              <a:rPr lang="en-US" sz="2400" dirty="0" smtClean="0">
                <a:latin typeface="Myriad Pro"/>
                <a:cs typeface="Myriad Pro"/>
              </a:rPr>
              <a:t> molecule to hold it in place</a:t>
            </a:r>
            <a:endParaRPr lang="en-US" sz="24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531891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Oxygen binding pulls upward on an amino acid bound to the iron atom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334" y="2057518"/>
            <a:ext cx="6482266" cy="2989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7000" y="204585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Myriad Pro" pitchFamily="34" charset="0"/>
              </a:rPr>
              <a:t>Superoxide (O</a:t>
            </a:r>
            <a:r>
              <a:rPr lang="en-US" baseline="-25000" dirty="0" smtClean="0">
                <a:solidFill>
                  <a:srgbClr val="FF0000"/>
                </a:solidFill>
                <a:latin typeface="Myriad Pro" pitchFamily="34" charset="0"/>
              </a:rPr>
              <a:t>2</a:t>
            </a:r>
            <a:r>
              <a:rPr lang="en-US" baseline="30000" dirty="0" smtClean="0">
                <a:solidFill>
                  <a:srgbClr val="FF0000"/>
                </a:solidFill>
                <a:latin typeface="Myriad Pro" pitchFamily="34" charset="0"/>
              </a:rPr>
              <a:t>-</a:t>
            </a:r>
            <a:r>
              <a:rPr lang="en-US" dirty="0" smtClean="0">
                <a:solidFill>
                  <a:srgbClr val="FF0000"/>
                </a:solidFill>
                <a:latin typeface="Myriad Pro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Myriad Pro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295878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Myriad Pro" pitchFamily="34" charset="0"/>
              </a:rPr>
              <a:t>Fe</a:t>
            </a:r>
            <a:r>
              <a:rPr lang="en-US" baseline="30000" dirty="0" smtClean="0">
                <a:solidFill>
                  <a:srgbClr val="00B050"/>
                </a:solidFill>
                <a:latin typeface="Myriad Pro" pitchFamily="34" charset="0"/>
              </a:rPr>
              <a:t>3+</a:t>
            </a:r>
            <a:endParaRPr lang="en-US" baseline="30000" dirty="0">
              <a:solidFill>
                <a:srgbClr val="00B050"/>
              </a:solidFill>
              <a:latin typeface="Myriad Pro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7400" y="3059786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Myriad Pro" pitchFamily="34" charset="0"/>
              </a:rPr>
              <a:t>Fe</a:t>
            </a:r>
            <a:r>
              <a:rPr lang="en-US" baseline="30000" dirty="0" smtClean="0">
                <a:solidFill>
                  <a:srgbClr val="00B050"/>
                </a:solidFill>
                <a:latin typeface="Myriad Pro" pitchFamily="34" charset="0"/>
              </a:rPr>
              <a:t>2+</a:t>
            </a:r>
            <a:endParaRPr lang="en-US" baseline="30000" dirty="0">
              <a:solidFill>
                <a:srgbClr val="00B050"/>
              </a:solidFill>
              <a:latin typeface="Myriad Pro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66334" y="5466991"/>
            <a:ext cx="6482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/>
                <a:cs typeface="Myriad Pro"/>
              </a:rPr>
              <a:t>Pulling this amino acid causes others, attached through the protein’s backbone, to move as well</a:t>
            </a:r>
            <a:endParaRPr lang="en-US" sz="2400" dirty="0">
              <a:latin typeface="Myriad Pro"/>
              <a:cs typeface="Myriad Pro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27289" y="1980978"/>
            <a:ext cx="4235614" cy="306577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51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Those local movements have global effects on hemoglobin’s shape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7799" y="2279000"/>
            <a:ext cx="4902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yriad Pro"/>
                <a:cs typeface="Myriad Pro"/>
              </a:rPr>
              <a:t>Hemoglobin’s structure has been determined when: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latin typeface="Myriad Pro"/>
                <a:cs typeface="Myriad Pro"/>
              </a:rPr>
              <a:t>No O</a:t>
            </a:r>
            <a:r>
              <a:rPr lang="en-US" sz="2400" baseline="-25000" dirty="0" smtClean="0">
                <a:latin typeface="Myriad Pro"/>
                <a:cs typeface="Myriad Pro"/>
              </a:rPr>
              <a:t>2</a:t>
            </a:r>
            <a:r>
              <a:rPr lang="en-US" sz="2400" dirty="0" smtClean="0">
                <a:latin typeface="Myriad Pro"/>
                <a:cs typeface="Myriad Pro"/>
              </a:rPr>
              <a:t> is bound (1960)</a:t>
            </a:r>
          </a:p>
          <a:p>
            <a:pPr marL="457200" indent="-457200">
              <a:buFont typeface="+mj-lt"/>
              <a:buAutoNum type="alphaLcParenR"/>
            </a:pPr>
            <a:r>
              <a:rPr lang="en-US" sz="2400" dirty="0" smtClean="0">
                <a:latin typeface="Myriad Pro"/>
                <a:cs typeface="Myriad Pro"/>
              </a:rPr>
              <a:t>All sites have O</a:t>
            </a:r>
            <a:r>
              <a:rPr lang="en-US" sz="2400" baseline="-25000" dirty="0" smtClean="0">
                <a:latin typeface="Myriad Pro"/>
                <a:cs typeface="Myriad Pro"/>
              </a:rPr>
              <a:t>2</a:t>
            </a:r>
            <a:r>
              <a:rPr lang="en-US" sz="2400" dirty="0" smtClean="0">
                <a:latin typeface="Myriad Pro"/>
                <a:cs typeface="Myriad Pro"/>
              </a:rPr>
              <a:t> bound (1970)</a:t>
            </a:r>
          </a:p>
          <a:p>
            <a:pPr marL="457200" indent="-457200">
              <a:buFont typeface="+mj-lt"/>
              <a:buAutoNum type="alphaLcParenR"/>
            </a:pPr>
            <a:endParaRPr lang="en-US" sz="2400" dirty="0">
              <a:latin typeface="Myriad Pro"/>
              <a:cs typeface="Myriad Pro"/>
            </a:endParaRPr>
          </a:p>
          <a:p>
            <a:r>
              <a:rPr lang="en-US" sz="2400" dirty="0" smtClean="0">
                <a:latin typeface="Myriad Pro"/>
                <a:cs typeface="Myriad Pro"/>
              </a:rPr>
              <a:t>This animation shows both of those structures and simulates a transition between them.</a:t>
            </a:r>
            <a:endParaRPr lang="en-US" sz="2400" dirty="0">
              <a:latin typeface="Myriad Pro"/>
              <a:cs typeface="Myriad Pro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066427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Monod-Wyman-</a:t>
            </a:r>
            <a:r>
              <a:rPr lang="en-US" dirty="0" err="1" smtClean="0">
                <a:latin typeface="Myriad Pro"/>
                <a:cs typeface="Myriad Pro"/>
              </a:rPr>
              <a:t>Changeux</a:t>
            </a:r>
            <a:r>
              <a:rPr lang="en-US" dirty="0" smtClean="0">
                <a:latin typeface="Myriad Pro"/>
                <a:cs typeface="Myriad Pro"/>
              </a:rPr>
              <a:t> (1965)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Hemoglobin exists in two folding states, </a:t>
            </a:r>
            <a:r>
              <a:rPr lang="en-US" dirty="0" smtClean="0">
                <a:latin typeface="Myriad Pro"/>
                <a:cs typeface="Myriad Pro"/>
              </a:rPr>
              <a:t>tensed/taut </a:t>
            </a:r>
            <a:r>
              <a:rPr lang="en-US" dirty="0" smtClean="0">
                <a:latin typeface="Myriad Pro"/>
                <a:cs typeface="Myriad Pro"/>
              </a:rPr>
              <a:t>(T) and relaxed (R)</a:t>
            </a:r>
          </a:p>
          <a:p>
            <a:pPr lvl="1"/>
            <a:r>
              <a:rPr lang="en-US" dirty="0" smtClean="0">
                <a:latin typeface="Myriad Pro"/>
                <a:cs typeface="Myriad Pro"/>
              </a:rPr>
              <a:t>Essentially the “oxy” and “</a:t>
            </a:r>
            <a:r>
              <a:rPr lang="en-US" dirty="0" err="1" smtClean="0">
                <a:latin typeface="Myriad Pro"/>
                <a:cs typeface="Myriad Pro"/>
              </a:rPr>
              <a:t>deoxy</a:t>
            </a:r>
            <a:r>
              <a:rPr lang="en-US" dirty="0" smtClean="0">
                <a:latin typeface="Myriad Pro"/>
                <a:cs typeface="Myriad Pro"/>
              </a:rPr>
              <a:t>” crystal structures just shown, but with variable numbers of O</a:t>
            </a:r>
            <a:r>
              <a:rPr lang="en-US" baseline="-25000" dirty="0" smtClean="0">
                <a:latin typeface="Myriad Pro"/>
                <a:cs typeface="Myriad Pro"/>
              </a:rPr>
              <a:t>2</a:t>
            </a:r>
            <a:r>
              <a:rPr lang="en-US" dirty="0" smtClean="0">
                <a:latin typeface="Myriad Pro"/>
                <a:cs typeface="Myriad Pro"/>
              </a:rPr>
              <a:t> molecules bound</a:t>
            </a:r>
          </a:p>
          <a:p>
            <a:r>
              <a:rPr lang="en-US" dirty="0">
                <a:latin typeface="Myriad Pro"/>
                <a:cs typeface="Myriad Pro"/>
              </a:rPr>
              <a:t>All four binding sites behave </a:t>
            </a:r>
            <a:r>
              <a:rPr lang="en-US" dirty="0" smtClean="0">
                <a:latin typeface="Myriad Pro"/>
                <a:cs typeface="Myriad Pro"/>
              </a:rPr>
              <a:t>identically</a:t>
            </a:r>
          </a:p>
          <a:p>
            <a:r>
              <a:rPr lang="en-US" dirty="0" smtClean="0">
                <a:latin typeface="Myriad Pro"/>
                <a:cs typeface="Myriad Pro"/>
              </a:rPr>
              <a:t>Binding sites in R-state hemoglobin have a higher affinity for oxygen</a:t>
            </a:r>
          </a:p>
          <a:p>
            <a:endParaRPr lang="en-US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19536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Step functions do not approximate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simple binding curves very well</a:t>
            </a:r>
            <a:endParaRPr lang="en-US" sz="3600" dirty="0">
              <a:latin typeface="Myriad Pro"/>
              <a:cs typeface="Myriad Pro"/>
            </a:endParaRPr>
          </a:p>
        </p:txBody>
      </p:sp>
      <p:pic>
        <p:nvPicPr>
          <p:cNvPr id="5" name="Picture 4" descr="compare_ste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28" y="1548356"/>
            <a:ext cx="6609187" cy="495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3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Myriad Pro"/>
                <a:cs typeface="Myriad Pro"/>
              </a:rPr>
              <a:t>Monod-Wyman-</a:t>
            </a:r>
            <a:r>
              <a:rPr lang="en-US" dirty="0" err="1" smtClean="0">
                <a:latin typeface="Myriad Pro"/>
                <a:cs typeface="Myriad Pro"/>
              </a:rPr>
              <a:t>Changeux</a:t>
            </a:r>
            <a:r>
              <a:rPr lang="en-US" dirty="0" smtClean="0">
                <a:latin typeface="Myriad Pro"/>
                <a:cs typeface="Myriad Pro"/>
              </a:rPr>
              <a:t> (1965)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62000" y="2255838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4" idx="1"/>
            <a:endCxn id="4" idx="3"/>
          </p:cNvCxnSpPr>
          <p:nvPr/>
        </p:nvCxnSpPr>
        <p:spPr>
          <a:xfrm>
            <a:off x="762000" y="26368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0"/>
            <a:endCxn id="4" idx="2"/>
          </p:cNvCxnSpPr>
          <p:nvPr/>
        </p:nvCxnSpPr>
        <p:spPr>
          <a:xfrm>
            <a:off x="1143000" y="22558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14800" y="2255838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>
            <a:stCxn id="14" idx="1"/>
            <a:endCxn id="14" idx="3"/>
          </p:cNvCxnSpPr>
          <p:nvPr/>
        </p:nvCxnSpPr>
        <p:spPr>
          <a:xfrm>
            <a:off x="4114800" y="26368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4495800" y="22558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362200" y="2255838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1"/>
            <a:endCxn id="17" idx="3"/>
          </p:cNvCxnSpPr>
          <p:nvPr/>
        </p:nvCxnSpPr>
        <p:spPr>
          <a:xfrm>
            <a:off x="2362200" y="26368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0"/>
            <a:endCxn id="17" idx="2"/>
          </p:cNvCxnSpPr>
          <p:nvPr/>
        </p:nvCxnSpPr>
        <p:spPr>
          <a:xfrm>
            <a:off x="2743200" y="22558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91200" y="2255838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20" idx="1"/>
            <a:endCxn id="20" idx="3"/>
          </p:cNvCxnSpPr>
          <p:nvPr/>
        </p:nvCxnSpPr>
        <p:spPr>
          <a:xfrm>
            <a:off x="5791200" y="26368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20" idx="0"/>
            <a:endCxn id="20" idx="2"/>
          </p:cNvCxnSpPr>
          <p:nvPr/>
        </p:nvCxnSpPr>
        <p:spPr>
          <a:xfrm>
            <a:off x="6172200" y="22558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467600" y="2255838"/>
            <a:ext cx="762000" cy="76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3" idx="1"/>
            <a:endCxn id="23" idx="3"/>
          </p:cNvCxnSpPr>
          <p:nvPr/>
        </p:nvCxnSpPr>
        <p:spPr>
          <a:xfrm>
            <a:off x="7467600" y="26368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3" idx="0"/>
            <a:endCxn id="23" idx="2"/>
          </p:cNvCxnSpPr>
          <p:nvPr/>
        </p:nvCxnSpPr>
        <p:spPr>
          <a:xfrm>
            <a:off x="7848600" y="22558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62000" y="4313238"/>
            <a:ext cx="762000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000" y="46942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43000" y="43132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2362200" y="4313238"/>
            <a:ext cx="762000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362200" y="46942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743200" y="43132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4114800" y="4313238"/>
            <a:ext cx="762000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4114800" y="46942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95800" y="43132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5791200" y="4313238"/>
            <a:ext cx="762000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5791200" y="46942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172200" y="43132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7467600" y="4313238"/>
            <a:ext cx="762000" cy="7620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7467600" y="4694238"/>
            <a:ext cx="7620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848600" y="4313238"/>
            <a:ext cx="0" cy="762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362200" y="1417638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Taut/Tense (T) state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62200" y="5377077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Relaxed (R) state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52547" y="218632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54404" y="424818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995853" y="220194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97710" y="426380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82424" y="255170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84281" y="461357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685270" y="221309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87127" y="4274956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71841" y="256285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73698" y="462472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692698" y="256249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94555" y="46243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29653" y="2194503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731510" y="4256368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361670" y="2213091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363527" y="4274956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748241" y="2562859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50098" y="4624724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369098" y="2562495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370955" y="4624360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O</a:t>
            </a:r>
            <a:r>
              <a:rPr lang="en-US" sz="2400" baseline="-25000" dirty="0" smtClean="0">
                <a:latin typeface="Myriad Pro" pitchFamily="34" charset="0"/>
              </a:rPr>
              <a:t>2</a:t>
            </a:r>
            <a:endParaRPr lang="en-US" sz="2400" baseline="-25000" dirty="0">
              <a:latin typeface="Myriad Pro" pitchFamily="34" charset="0"/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815253" y="4844405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6813396" y="2536104"/>
            <a:ext cx="41259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118408" y="4835486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116551" y="2527185"/>
            <a:ext cx="41259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429000" y="4846262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3427143" y="2537961"/>
            <a:ext cx="41259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732155" y="4837343"/>
            <a:ext cx="457200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781406" y="4613573"/>
            <a:ext cx="251835" cy="4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58539" y="2746866"/>
            <a:ext cx="250902" cy="18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1730298" y="2529042"/>
            <a:ext cx="41259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7770543" y="3475038"/>
            <a:ext cx="1857" cy="3899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7954539" y="3550404"/>
            <a:ext cx="0" cy="207132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064404" y="3475038"/>
            <a:ext cx="1857" cy="3899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6248400" y="3497341"/>
            <a:ext cx="0" cy="28249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4384290" y="3475038"/>
            <a:ext cx="1857" cy="38991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V="1">
            <a:off x="4568286" y="3475039"/>
            <a:ext cx="0" cy="3899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2678151" y="3540087"/>
            <a:ext cx="1857" cy="280266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2862147" y="3475039"/>
            <a:ext cx="0" cy="3899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044498" y="3584691"/>
            <a:ext cx="0" cy="19496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V="1">
            <a:off x="1226637" y="3475039"/>
            <a:ext cx="0" cy="38991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3560955" y="2746491"/>
            <a:ext cx="250902" cy="18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5246649" y="2746491"/>
            <a:ext cx="250902" cy="18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6943494" y="2744634"/>
            <a:ext cx="250902" cy="185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H="1">
            <a:off x="3494049" y="4618038"/>
            <a:ext cx="251835" cy="4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5159298" y="4618038"/>
            <a:ext cx="251835" cy="4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6869151" y="4618038"/>
            <a:ext cx="251835" cy="4089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629939" y="4061960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R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622502" y="1951038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T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04800" y="3432291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L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336351" y="4063355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R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328914" y="1952433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T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004778" y="4063355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R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997341" y="1952433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T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711190" y="4064750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R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703753" y="1953828"/>
            <a:ext cx="613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yriad Pro" pitchFamily="34" charset="0"/>
              </a:rPr>
              <a:t>K</a:t>
            </a:r>
            <a:r>
              <a:rPr lang="en-US" sz="2400" baseline="-25000" dirty="0" smtClean="0">
                <a:latin typeface="Myriad Pro" pitchFamily="34" charset="0"/>
              </a:rPr>
              <a:t>T</a:t>
            </a:r>
            <a:endParaRPr lang="en-US" sz="2400" baseline="-25000" dirty="0">
              <a:latin typeface="Myriad Pro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68455" y="6062649"/>
            <a:ext cx="659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Myriad Pro" pitchFamily="34" charset="0"/>
              </a:rPr>
              <a:t>…only three parameters! (L, K</a:t>
            </a:r>
            <a:r>
              <a:rPr lang="en-US" sz="2400" baseline="-25000" dirty="0" smtClean="0">
                <a:solidFill>
                  <a:srgbClr val="FF0000"/>
                </a:solidFill>
                <a:latin typeface="Myriad Pro" pitchFamily="34" charset="0"/>
              </a:rPr>
              <a:t>R</a:t>
            </a:r>
            <a:r>
              <a:rPr lang="en-US" sz="2400" dirty="0" smtClean="0">
                <a:solidFill>
                  <a:srgbClr val="FF0000"/>
                </a:solidFill>
                <a:latin typeface="Myriad Pro" pitchFamily="34" charset="0"/>
              </a:rPr>
              <a:t>, K</a:t>
            </a:r>
            <a:r>
              <a:rPr lang="en-US" sz="2400" baseline="-25000" dirty="0" smtClean="0">
                <a:solidFill>
                  <a:srgbClr val="FF0000"/>
                </a:solidFill>
                <a:latin typeface="Myriad Pro" pitchFamily="34" charset="0"/>
              </a:rPr>
              <a:t>T</a:t>
            </a:r>
            <a:r>
              <a:rPr lang="en-US" sz="2400" dirty="0" smtClean="0">
                <a:solidFill>
                  <a:srgbClr val="FF0000"/>
                </a:solidFill>
                <a:latin typeface="Myriad Pro" pitchFamily="34" charset="0"/>
              </a:rPr>
              <a:t>)</a:t>
            </a:r>
            <a:endParaRPr lang="en-US" sz="2400" dirty="0">
              <a:solidFill>
                <a:srgbClr val="FF0000"/>
              </a:solidFill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146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962360"/>
            <a:ext cx="7772400" cy="259407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 problem set 2, you’ll find the expression for fraction of sites bound under the MWC model</a:t>
            </a:r>
            <a:br>
              <a:rPr lang="en-US" dirty="0" smtClean="0"/>
            </a:br>
            <a:r>
              <a:rPr lang="en-US" dirty="0" smtClean="0"/>
              <a:t>(with just two sites, for simplicity)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32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MWC model fits hemoglobin experimental data well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68610"/>
            <a:ext cx="8319035" cy="425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62400" y="6023688"/>
            <a:ext cx="4724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Data/plot by Henry </a:t>
            </a:r>
            <a:r>
              <a:rPr lang="en-US" sz="2400" dirty="0" err="1" smtClean="0">
                <a:latin typeface="Myriad Pro" pitchFamily="34" charset="0"/>
              </a:rPr>
              <a:t>Jakubowski</a:t>
            </a:r>
            <a:endParaRPr lang="en-US" sz="2400" dirty="0">
              <a:latin typeface="Myriad Pro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-977832" y="3515394"/>
            <a:ext cx="3144970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Myriad Pro" pitchFamily="34" charset="0"/>
              </a:rPr>
              <a:t>Fraction of sites bound</a:t>
            </a:r>
            <a:endParaRPr lang="en-US" sz="2400" dirty="0">
              <a:latin typeface="Myriad Pro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22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67344" y="1762768"/>
            <a:ext cx="8621844" cy="3701904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Myriad Pro"/>
                <a:cs typeface="Myriad Pro"/>
              </a:rPr>
              <a:t>Cooperativity</a:t>
            </a:r>
            <a:r>
              <a:rPr lang="en-US" dirty="0" smtClean="0">
                <a:latin typeface="Myriad Pro"/>
                <a:cs typeface="Myriad Pro"/>
              </a:rPr>
              <a:t> is one way to get switch-like behavior from binding curves.</a:t>
            </a:r>
            <a:br>
              <a:rPr lang="en-US" dirty="0" smtClean="0">
                <a:latin typeface="Myriad Pro"/>
                <a:cs typeface="Myriad Pro"/>
              </a:rPr>
            </a:br>
            <a:r>
              <a:rPr lang="en-US" dirty="0">
                <a:latin typeface="Myriad Pro"/>
                <a:cs typeface="Myriad Pro"/>
              </a:rPr>
              <a:t/>
            </a:r>
            <a:br>
              <a:rPr lang="en-US" dirty="0">
                <a:latin typeface="Myriad Pro"/>
                <a:cs typeface="Myriad Pro"/>
              </a:rPr>
            </a:br>
            <a:r>
              <a:rPr lang="en-US" dirty="0" smtClean="0">
                <a:latin typeface="Myriad Pro"/>
                <a:cs typeface="Myriad Pro"/>
              </a:rPr>
              <a:t>But can we regulate binding without changing ligand concentration?</a:t>
            </a:r>
            <a:endParaRPr lang="en-US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26883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4747376" y="2859749"/>
            <a:ext cx="1760501" cy="715043"/>
            <a:chOff x="4563576" y="2627704"/>
            <a:chExt cx="1760501" cy="715043"/>
          </a:xfrm>
        </p:grpSpPr>
        <p:sp>
          <p:nvSpPr>
            <p:cNvPr id="16" name="TextBox 15"/>
            <p:cNvSpPr txBox="1"/>
            <p:nvPr/>
          </p:nvSpPr>
          <p:spPr>
            <a:xfrm>
              <a:off x="4680540" y="2627704"/>
              <a:ext cx="534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Myriad Pro"/>
                  <a:cs typeface="Myriad Pro"/>
                </a:rPr>
                <a:t>C</a:t>
              </a:r>
              <a:endParaRPr lang="en-US" sz="4000" dirty="0">
                <a:latin typeface="Myriad Pro"/>
                <a:cs typeface="Myriad Pr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01807" y="2634861"/>
              <a:ext cx="534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Myriad Pro"/>
                  <a:cs typeface="Myriad Pro"/>
                </a:rPr>
                <a:t>O</a:t>
              </a:r>
              <a:endParaRPr lang="en-US" sz="4000" dirty="0">
                <a:latin typeface="Myriad Pro"/>
                <a:cs typeface="Myriad Pro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5198518" y="3045494"/>
              <a:ext cx="48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00537" y="3197894"/>
              <a:ext cx="48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200537" y="2882371"/>
              <a:ext cx="48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4563576" y="2975081"/>
              <a:ext cx="116963" cy="1169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205095" y="2857313"/>
              <a:ext cx="116963" cy="1169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07114" y="3076561"/>
              <a:ext cx="116963" cy="1169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45358" y="1854120"/>
            <a:ext cx="1745810" cy="715043"/>
            <a:chOff x="4559539" y="1905114"/>
            <a:chExt cx="1745810" cy="715043"/>
          </a:xfrm>
        </p:grpSpPr>
        <p:sp>
          <p:nvSpPr>
            <p:cNvPr id="4" name="TextBox 3"/>
            <p:cNvSpPr txBox="1"/>
            <p:nvPr/>
          </p:nvSpPr>
          <p:spPr>
            <a:xfrm>
              <a:off x="4661812" y="1905114"/>
              <a:ext cx="534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Myriad Pro"/>
                  <a:cs typeface="Myriad Pro"/>
                </a:rPr>
                <a:t>O</a:t>
              </a:r>
              <a:endParaRPr lang="en-US" sz="4000" dirty="0">
                <a:latin typeface="Myriad Pro"/>
                <a:cs typeface="Myriad Pro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83079" y="1912271"/>
              <a:ext cx="5346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latin typeface="Myriad Pro"/>
                  <a:cs typeface="Myriad Pro"/>
                </a:rPr>
                <a:t>O</a:t>
              </a:r>
              <a:endParaRPr lang="en-US" sz="4000" dirty="0">
                <a:latin typeface="Myriad Pro"/>
                <a:cs typeface="Myriad Pro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179790" y="2239344"/>
              <a:ext cx="48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81809" y="2391744"/>
              <a:ext cx="486580" cy="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186367" y="2134723"/>
              <a:ext cx="116963" cy="1169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188386" y="2353971"/>
              <a:ext cx="116963" cy="1169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559539" y="2132364"/>
              <a:ext cx="118982" cy="336211"/>
              <a:chOff x="6338767" y="2287123"/>
              <a:chExt cx="118982" cy="336211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6338767" y="2287123"/>
                <a:ext cx="116963" cy="1169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6340786" y="2506371"/>
                <a:ext cx="116963" cy="116963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9" name="TextBox 28"/>
          <p:cNvSpPr txBox="1"/>
          <p:nvPr/>
        </p:nvSpPr>
        <p:spPr>
          <a:xfrm>
            <a:off x="431060" y="2967178"/>
            <a:ext cx="41171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Myriad Pro"/>
                <a:cs typeface="Myriad Pro"/>
              </a:rPr>
              <a:t>Carbon monoxide:</a:t>
            </a:r>
            <a:endParaRPr lang="en-US" sz="3200" dirty="0">
              <a:latin typeface="Myriad Pro"/>
              <a:cs typeface="Myriad Pro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4266" y="1946675"/>
            <a:ext cx="411716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smtClean="0">
                <a:latin typeface="Myriad Pro"/>
                <a:cs typeface="Myriad Pro"/>
              </a:rPr>
              <a:t>Oxygen gas: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67" y="3872957"/>
            <a:ext cx="4076742" cy="286209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151453" y="2165566"/>
            <a:ext cx="19009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Myriad Pro"/>
                <a:cs typeface="Myriad Pro"/>
              </a:rPr>
              <a:t>&gt;200x</a:t>
            </a:r>
          </a:p>
          <a:p>
            <a:r>
              <a:rPr lang="en-US" sz="3200" dirty="0">
                <a:solidFill>
                  <a:srgbClr val="FF0000"/>
                </a:solidFill>
                <a:latin typeface="Myriad Pro"/>
                <a:cs typeface="Myriad Pro"/>
              </a:rPr>
              <a:t>h</a:t>
            </a:r>
            <a:r>
              <a:rPr lang="en-US" sz="3200" dirty="0" smtClean="0">
                <a:solidFill>
                  <a:srgbClr val="FF0000"/>
                </a:solidFill>
                <a:latin typeface="Myriad Pro"/>
                <a:cs typeface="Myriad Pro"/>
              </a:rPr>
              <a:t>igher</a:t>
            </a:r>
          </a:p>
          <a:p>
            <a:r>
              <a:rPr lang="en-US" sz="3200" dirty="0">
                <a:solidFill>
                  <a:srgbClr val="FF0000"/>
                </a:solidFill>
                <a:latin typeface="Myriad Pro"/>
                <a:cs typeface="Myriad Pro"/>
              </a:rPr>
              <a:t>a</a:t>
            </a:r>
            <a:r>
              <a:rPr lang="en-US" sz="3200" dirty="0" smtClean="0">
                <a:solidFill>
                  <a:srgbClr val="FF0000"/>
                </a:solidFill>
                <a:latin typeface="Myriad Pro"/>
                <a:cs typeface="Myriad Pro"/>
              </a:rPr>
              <a:t>ffinity!</a:t>
            </a:r>
            <a:endParaRPr lang="en-US" sz="32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683601" y="3206321"/>
            <a:ext cx="35088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37269" y="504348"/>
            <a:ext cx="82819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Carbon monoxide and oxygen compete for the same binding sites on hemoglobin</a:t>
            </a:r>
            <a:r>
              <a:rPr lang="en-US" sz="3200" dirty="0" smtClean="0">
                <a:latin typeface="Myriad Pro"/>
                <a:cs typeface="Myriad Pro"/>
              </a:rPr>
              <a:t>:</a:t>
            </a:r>
            <a:endParaRPr lang="en-US" sz="3200" i="1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23769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692" y="274638"/>
            <a:ext cx="86868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Competitive inhibition of hemoglobin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63" y="1451062"/>
            <a:ext cx="6856747" cy="2197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063" y="4056609"/>
            <a:ext cx="6082077" cy="11636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4063" y="5654884"/>
            <a:ext cx="6125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Suggests a cure: increasing ppO</a:t>
            </a:r>
            <a:r>
              <a:rPr lang="en-US" sz="28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2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!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721085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Competitive inhibition can generate switch-like behaviors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683" y="1988671"/>
            <a:ext cx="4963391" cy="43956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516" y="2172544"/>
            <a:ext cx="3460241" cy="3469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46683" y="1988671"/>
            <a:ext cx="347530" cy="43450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52516" y="6122684"/>
            <a:ext cx="4645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Myriad Pro"/>
                <a:cs typeface="Myriad Pro"/>
              </a:rPr>
              <a:t>Buchler</a:t>
            </a:r>
            <a:r>
              <a:rPr lang="en-US" sz="2800" dirty="0" smtClean="0">
                <a:latin typeface="Myriad Pro"/>
                <a:cs typeface="Myriad Pro"/>
              </a:rPr>
              <a:t> and Cross, 2009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40340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Enzymes also experience</a:t>
            </a:r>
            <a:br>
              <a:rPr lang="en-US" dirty="0" smtClean="0"/>
            </a:br>
            <a:r>
              <a:rPr lang="en-US" dirty="0" smtClean="0"/>
              <a:t>competitive inhibition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23" y="1566184"/>
            <a:ext cx="6671068" cy="4021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939" y="3950916"/>
            <a:ext cx="4615861" cy="15352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54320" y="5643337"/>
            <a:ext cx="4076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We can still always reach </a:t>
            </a:r>
            <a:r>
              <a:rPr lang="en-US" sz="2800" dirty="0" err="1" smtClean="0">
                <a:solidFill>
                  <a:srgbClr val="FF0000"/>
                </a:solidFill>
                <a:latin typeface="Myriad Pro"/>
                <a:cs typeface="Myriad Pro"/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  <a:latin typeface="Myriad Pro"/>
                <a:cs typeface="Myriad Pro"/>
              </a:rPr>
              <a:t>max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 is [S] &gt;&gt;[I]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260642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Hemoglobin’s oxygen affinity</a:t>
            </a:r>
            <a:br>
              <a:rPr lang="en-US" dirty="0" smtClean="0">
                <a:latin typeface="Myriad Pro"/>
                <a:cs typeface="Myriad Pro"/>
              </a:rPr>
            </a:br>
            <a:r>
              <a:rPr lang="en-US" dirty="0" smtClean="0">
                <a:latin typeface="Myriad Pro"/>
                <a:cs typeface="Myriad Pro"/>
              </a:rPr>
              <a:t>changes with environmental cues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7" y="5458472"/>
            <a:ext cx="8513653" cy="7111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704577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Cellular respiration uses up 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 &amp; produces CO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>
                <a:latin typeface="Myriad Pro"/>
                <a:cs typeface="Myriad Pro"/>
              </a:rPr>
              <a:t>Tissues that need 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 the most tend to have high [CO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]</a:t>
            </a:r>
            <a:endParaRPr lang="en-US" sz="3200" dirty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Carbon dioxide is carried through blood in several ways: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>
                <a:latin typeface="Myriad Pro"/>
                <a:cs typeface="Myriad Pro"/>
              </a:rPr>
              <a:t>Bound by hemoglobin (~10%)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>
                <a:latin typeface="Myriad Pro"/>
                <a:cs typeface="Myriad Pro"/>
              </a:rPr>
              <a:t>Converted to carbonic acid (~80%)</a:t>
            </a:r>
          </a:p>
          <a:p>
            <a:endParaRPr lang="en-US" sz="32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577810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Hemoglobin’s oxygen affinity</a:t>
            </a:r>
            <a:br>
              <a:rPr lang="en-US" dirty="0" smtClean="0">
                <a:latin typeface="Myriad Pro"/>
                <a:cs typeface="Myriad Pro"/>
              </a:rPr>
            </a:br>
            <a:r>
              <a:rPr lang="en-US" dirty="0" smtClean="0">
                <a:latin typeface="Myriad Pro"/>
                <a:cs typeface="Myriad Pro"/>
              </a:rPr>
              <a:t>changes with environmental cues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704577"/>
            <a:ext cx="8229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Cellular respiration uses up 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 &amp; produces CO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dirty="0" smtClean="0">
                <a:latin typeface="Myriad Pro"/>
                <a:cs typeface="Myriad Pro"/>
              </a:rPr>
              <a:t>Tissues that need 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 the most tend to have high [CO</a:t>
            </a:r>
            <a:r>
              <a:rPr lang="en-US" sz="3200" baseline="-25000" dirty="0" smtClean="0">
                <a:latin typeface="Myriad Pro"/>
                <a:cs typeface="Myriad Pro"/>
              </a:rPr>
              <a:t>2</a:t>
            </a:r>
            <a:r>
              <a:rPr lang="en-US" sz="3200" dirty="0" smtClean="0">
                <a:latin typeface="Myriad Pro"/>
                <a:cs typeface="Myriad Pro"/>
              </a:rPr>
              <a:t>]</a:t>
            </a:r>
            <a:endParaRPr lang="en-US" sz="3200" dirty="0">
              <a:latin typeface="Myriad Pro"/>
              <a:cs typeface="Myriad Pro"/>
            </a:endParaRPr>
          </a:p>
          <a:p>
            <a:r>
              <a:rPr lang="en-US" sz="3200" dirty="0" smtClean="0">
                <a:latin typeface="Myriad Pro"/>
                <a:cs typeface="Myriad Pro"/>
              </a:rPr>
              <a:t>Carbon dioxide is carried through blood in several ways: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b="1" dirty="0">
                <a:latin typeface="Myriad Pro"/>
                <a:cs typeface="Myriad Pro"/>
              </a:rPr>
              <a:t>Bound by hemoglobin (~10%)</a:t>
            </a:r>
          </a:p>
          <a:p>
            <a:pPr marL="800100" lvl="1" indent="-342900">
              <a:buFont typeface="Arial"/>
              <a:buChar char="•"/>
            </a:pPr>
            <a:r>
              <a:rPr lang="en-US" sz="3200" b="1" dirty="0" smtClean="0">
                <a:latin typeface="Myriad Pro"/>
                <a:cs typeface="Myriad Pro"/>
              </a:rPr>
              <a:t>Converted to carbonic acid (~80%)</a:t>
            </a:r>
          </a:p>
          <a:p>
            <a:endParaRPr lang="en-US" sz="3200" dirty="0">
              <a:latin typeface="Myriad Pro"/>
              <a:cs typeface="Myriad Pr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29" y="5437638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Myriad Pro"/>
                <a:cs typeface="Myriad Pro"/>
              </a:rPr>
              <a:t>Both pH sensitivity and CO</a:t>
            </a:r>
            <a:r>
              <a:rPr lang="en-US" sz="32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2</a:t>
            </a:r>
            <a:r>
              <a:rPr lang="en-US" sz="3200" dirty="0" smtClean="0">
                <a:solidFill>
                  <a:srgbClr val="FF0000"/>
                </a:solidFill>
                <a:latin typeface="Myriad Pro"/>
                <a:cs typeface="Myriad Pro"/>
              </a:rPr>
              <a:t> binding regulate hemoglobin’s affinity for oxygen</a:t>
            </a:r>
            <a:endParaRPr lang="en-US" sz="32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983009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How hard is it to switch from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“mostly not bound” to “mostly bound”?</a:t>
            </a:r>
            <a:endParaRPr lang="en-US" sz="3600" dirty="0">
              <a:latin typeface="Myriad Pro"/>
              <a:cs typeface="Myriad Pro"/>
            </a:endParaRPr>
          </a:p>
        </p:txBody>
      </p:sp>
      <p:pic>
        <p:nvPicPr>
          <p:cNvPr id="5" name="Picture 4" descr="compare_ste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728" y="1548356"/>
            <a:ext cx="6609187" cy="495689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185035" y="2296893"/>
            <a:ext cx="5135768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22387" y="5567839"/>
            <a:ext cx="5135768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262730" y="1886067"/>
            <a:ext cx="0" cy="4014895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291156" y="1923415"/>
            <a:ext cx="0" cy="4014895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3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Myriad Pro"/>
                <a:cs typeface="Myriad Pro"/>
              </a:rPr>
              <a:t>The Bohr Effect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3" y="1417638"/>
            <a:ext cx="4139417" cy="4858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00878" y="6276191"/>
            <a:ext cx="201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 smtClean="0">
                <a:latin typeface="Myriad Pro"/>
                <a:cs typeface="Myriad Pro"/>
              </a:rPr>
              <a:t>Stryer</a:t>
            </a:r>
            <a:r>
              <a:rPr lang="en-US" dirty="0" smtClean="0">
                <a:latin typeface="Myriad Pro"/>
                <a:cs typeface="Myriad Pro"/>
              </a:rPr>
              <a:t> Fig. 7.21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929156" y="1938538"/>
            <a:ext cx="4076996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Unlike carbon monoxide, CO</a:t>
            </a:r>
            <a:r>
              <a:rPr lang="en-US" sz="2800" baseline="-25000" dirty="0" smtClean="0">
                <a:latin typeface="Myriad Pro"/>
                <a:cs typeface="Myriad Pro"/>
              </a:rPr>
              <a:t>2</a:t>
            </a:r>
            <a:r>
              <a:rPr lang="en-US" sz="2800" dirty="0" smtClean="0">
                <a:latin typeface="Myriad Pro"/>
                <a:cs typeface="Myriad Pro"/>
              </a:rPr>
              <a:t> and H</a:t>
            </a:r>
            <a:r>
              <a:rPr lang="en-US" sz="2800" baseline="30000" dirty="0" smtClean="0">
                <a:latin typeface="Myriad Pro"/>
                <a:cs typeface="Myriad Pro"/>
              </a:rPr>
              <a:t>+</a:t>
            </a:r>
            <a:r>
              <a:rPr lang="en-US" sz="2800" dirty="0" smtClean="0">
                <a:latin typeface="Myriad Pro"/>
                <a:cs typeface="Myriad Pro"/>
              </a:rPr>
              <a:t> don’t get anywhere near the O</a:t>
            </a:r>
            <a:r>
              <a:rPr lang="en-US" sz="2800" baseline="-25000" dirty="0" smtClean="0">
                <a:latin typeface="Myriad Pro"/>
                <a:cs typeface="Myriad Pro"/>
              </a:rPr>
              <a:t>2</a:t>
            </a:r>
            <a:r>
              <a:rPr lang="en-US" sz="2800" dirty="0" smtClean="0">
                <a:latin typeface="Myriad Pro"/>
                <a:cs typeface="Myriad Pro"/>
              </a:rPr>
              <a:t> binding sites.</a:t>
            </a:r>
          </a:p>
          <a:p>
            <a:endParaRPr lang="en-US" sz="2800" dirty="0">
              <a:latin typeface="Myriad Pro"/>
              <a:cs typeface="Myriad Pro"/>
            </a:endParaRPr>
          </a:p>
          <a:p>
            <a:r>
              <a:rPr lang="en-US" sz="2800" dirty="0" smtClean="0">
                <a:latin typeface="Myriad Pro"/>
                <a:cs typeface="Myriad Pro"/>
              </a:rPr>
              <a:t>We say that they influence O</a:t>
            </a:r>
            <a:r>
              <a:rPr lang="en-US" sz="2800" baseline="-25000" dirty="0" smtClean="0">
                <a:latin typeface="Myriad Pro"/>
                <a:cs typeface="Myriad Pro"/>
              </a:rPr>
              <a:t>2</a:t>
            </a:r>
            <a:r>
              <a:rPr lang="en-US" sz="2800" dirty="0" smtClean="0">
                <a:latin typeface="Myriad Pro"/>
                <a:cs typeface="Myriad Pro"/>
              </a:rPr>
              <a:t> affinity </a:t>
            </a:r>
            <a:r>
              <a:rPr lang="en-US" sz="2800" i="1" dirty="0" err="1" smtClean="0">
                <a:latin typeface="Myriad Pro"/>
                <a:cs typeface="Myriad Pro"/>
              </a:rPr>
              <a:t>allosterically</a:t>
            </a:r>
            <a:r>
              <a:rPr lang="en-US" sz="2800" dirty="0" smtClean="0">
                <a:latin typeface="Myriad Pro"/>
                <a:cs typeface="Myriad Pro"/>
              </a:rPr>
              <a:t>.</a:t>
            </a:r>
            <a:endParaRPr lang="en-US" sz="28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81813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776" y="1554174"/>
            <a:ext cx="4137242" cy="28966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Allosteric inhibition in hemoglobin</a:t>
            </a:r>
            <a:endParaRPr lang="en-US" dirty="0">
              <a:latin typeface="Myriad Pro"/>
              <a:cs typeface="Myriad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5857" y="5163864"/>
            <a:ext cx="55659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Unlike carbon monoxide</a:t>
            </a:r>
            <a:r>
              <a:rPr lang="en-US" sz="2800" dirty="0">
                <a:solidFill>
                  <a:srgbClr val="FF0000"/>
                </a:solidFill>
                <a:latin typeface="Myriad Pro"/>
                <a:cs typeface="Myriad Pro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poisoning, this oxygen release is adaptive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981948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217" y="274638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Non-competitive inhibition of enzymes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17" y="1233812"/>
            <a:ext cx="5669481" cy="43812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179" y="3589591"/>
            <a:ext cx="4492841" cy="13614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688" y="5902527"/>
            <a:ext cx="8137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Can’t reach the 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original </a:t>
            </a:r>
            <a:r>
              <a:rPr lang="en-US" sz="2800" dirty="0" err="1" smtClean="0">
                <a:solidFill>
                  <a:srgbClr val="FF0000"/>
                </a:solidFill>
                <a:latin typeface="Myriad Pro"/>
                <a:cs typeface="Myriad Pro"/>
              </a:rPr>
              <a:t>V</a:t>
            </a:r>
            <a:r>
              <a:rPr lang="en-US" sz="2800" baseline="-25000" dirty="0" err="1" smtClean="0">
                <a:solidFill>
                  <a:srgbClr val="FF0000"/>
                </a:solidFill>
                <a:latin typeface="Myriad Pro"/>
                <a:cs typeface="Myriad Pro"/>
              </a:rPr>
              <a:t>max</a:t>
            </a:r>
            <a:r>
              <a:rPr lang="en-US" sz="28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Myriad Pro"/>
                <a:cs typeface="Myriad Pro"/>
              </a:rPr>
              <a:t>just by adding more S</a:t>
            </a:r>
            <a:endParaRPr lang="en-US" sz="28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889240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833372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Next time: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Zero-order </a:t>
            </a:r>
            <a:r>
              <a:rPr lang="en-US" sz="3600" dirty="0" err="1" smtClean="0">
                <a:latin typeface="Myriad Pro"/>
                <a:cs typeface="Myriad Pro"/>
              </a:rPr>
              <a:t>ultrasensitivity</a:t>
            </a:r>
            <a:endParaRPr lang="en-US" sz="3600" dirty="0">
              <a:latin typeface="Myriad Pro"/>
              <a:cs typeface="Myriad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97" y="1681759"/>
            <a:ext cx="8768624" cy="274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41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How hard is it to switch from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“mostly not bound” to “mostly bound”?</a:t>
            </a:r>
            <a:endParaRPr lang="en-US" sz="3600" dirty="0">
              <a:latin typeface="Myriad Pro"/>
              <a:cs typeface="Myriad Pro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63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[A] when 10% of B is bound to A?</a:t>
            </a:r>
          </a:p>
          <a:p>
            <a:pPr marL="0" indent="0">
              <a:buNone/>
            </a:pPr>
            <a:endParaRPr lang="en-US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r>
              <a:rPr lang="en-US" dirty="0" smtClean="0">
                <a:latin typeface="Myriad Pro"/>
                <a:cs typeface="Myriad Pro"/>
              </a:rPr>
              <a:t>What is [A] when 90% of B is bound to A?</a:t>
            </a:r>
          </a:p>
          <a:p>
            <a:pPr marL="0" indent="0">
              <a:buNone/>
            </a:pPr>
            <a:endParaRPr lang="en-US" dirty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>
              <a:buNone/>
            </a:pPr>
            <a:endParaRPr lang="en-US" dirty="0" smtClean="0">
              <a:latin typeface="Myriad Pro"/>
              <a:cs typeface="Myriad Pro"/>
            </a:endParaRPr>
          </a:p>
          <a:p>
            <a:pPr marL="0" indent="0" algn="r">
              <a:buNone/>
            </a:pPr>
            <a:r>
              <a:rPr lang="en-US" dirty="0" smtClean="0">
                <a:latin typeface="Myriad Pro"/>
                <a:cs typeface="Myriad Pro"/>
              </a:rPr>
              <a:t>…we must increase [A] by a factor eighty-one!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42" y="2318207"/>
            <a:ext cx="4993609" cy="1145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5942" y="4507886"/>
            <a:ext cx="5175021" cy="11171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0071" y="2318207"/>
            <a:ext cx="2670892" cy="114576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07423" y="4479242"/>
            <a:ext cx="2670892" cy="1145761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33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Myriad Pro"/>
                <a:cs typeface="Myriad Pro"/>
              </a:rPr>
              <a:t>Hemoglobin, an oxygen-binding protein, has a sigmoidal curve</a:t>
            </a:r>
            <a:endParaRPr lang="en-US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75" y="1773901"/>
            <a:ext cx="6022862" cy="4833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2334440" y="2838437"/>
            <a:ext cx="3623050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334440" y="5381100"/>
            <a:ext cx="3623050" cy="0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785648" y="2520980"/>
            <a:ext cx="0" cy="3211916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64010" y="2520980"/>
            <a:ext cx="0" cy="3211916"/>
          </a:xfrm>
          <a:prstGeom prst="line">
            <a:avLst/>
          </a:prstGeom>
          <a:ln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57490" y="3622742"/>
            <a:ext cx="29880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Myriad Pro"/>
                <a:cs typeface="Myriad Pro"/>
              </a:rPr>
              <a:t>Switches from 10% to 90% bound over an ≈ four-fold change in oxygen availability</a:t>
            </a:r>
            <a:endParaRPr lang="en-US" sz="24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96775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54835" y="2429208"/>
            <a:ext cx="8458200" cy="1470025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Myriad Pro"/>
                <a:cs typeface="Myriad Pro"/>
              </a:rPr>
              <a:t>Hemoglobin has four oxygen binding sites:</a:t>
            </a:r>
            <a:br>
              <a:rPr lang="en-US" sz="3600" dirty="0" smtClean="0">
                <a:latin typeface="Myriad Pro"/>
                <a:cs typeface="Myriad Pro"/>
              </a:rPr>
            </a:br>
            <a:r>
              <a:rPr lang="en-US" sz="3600" dirty="0">
                <a:latin typeface="Myriad Pro"/>
                <a:cs typeface="Myriad Pro"/>
              </a:rPr>
              <a:t/>
            </a:r>
            <a:br>
              <a:rPr lang="en-US" sz="3600" dirty="0">
                <a:latin typeface="Myriad Pro"/>
                <a:cs typeface="Myriad Pro"/>
              </a:rPr>
            </a:br>
            <a:r>
              <a:rPr lang="en-US" sz="3600" dirty="0" smtClean="0">
                <a:latin typeface="Myriad Pro"/>
                <a:cs typeface="Myriad Pro"/>
              </a:rPr>
              <a:t>Is this responsible for its sigmoidal curve?</a:t>
            </a:r>
            <a:endParaRPr lang="en-US" sz="3600" dirty="0"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924459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732" y="293312"/>
            <a:ext cx="8919888" cy="114458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latin typeface="Myriad Pro"/>
                <a:cs typeface="Myriad Pro"/>
              </a:rPr>
              <a:t>Suppose all four sites are identical and independent</a:t>
            </a:r>
            <a:br>
              <a:rPr lang="en-US" sz="2800" dirty="0" smtClean="0">
                <a:latin typeface="Myriad Pro"/>
                <a:cs typeface="Myriad Pro"/>
              </a:rPr>
            </a:br>
            <a:r>
              <a:rPr lang="en-US" sz="2800" dirty="0" smtClean="0">
                <a:latin typeface="Myriad Pro"/>
                <a:cs typeface="Myriad Pro"/>
              </a:rPr>
              <a:t>(i.e., each site is unaffected by the binding of O</a:t>
            </a:r>
            <a:r>
              <a:rPr lang="en-US" sz="2800" baseline="-25000" dirty="0" smtClean="0">
                <a:latin typeface="Myriad Pro"/>
                <a:cs typeface="Myriad Pro"/>
              </a:rPr>
              <a:t>2</a:t>
            </a:r>
            <a:r>
              <a:rPr lang="en-US" sz="2800" dirty="0" smtClean="0">
                <a:latin typeface="Myriad Pro"/>
                <a:cs typeface="Myriad Pro"/>
              </a:rPr>
              <a:t> elsewhere) with binding reaction rate </a:t>
            </a:r>
            <a:r>
              <a:rPr lang="en-US" sz="2800" dirty="0" err="1" smtClean="0">
                <a:latin typeface="Myriad Pro"/>
                <a:cs typeface="Myriad Pro"/>
              </a:rPr>
              <a:t>k</a:t>
            </a:r>
            <a:r>
              <a:rPr lang="en-US" sz="2800" baseline="-25000" dirty="0" err="1" smtClean="0">
                <a:latin typeface="Myriad Pro"/>
                <a:cs typeface="Myriad Pro"/>
              </a:rPr>
              <a:t>on</a:t>
            </a:r>
            <a:r>
              <a:rPr lang="en-US" sz="2800" dirty="0" smtClean="0">
                <a:latin typeface="Myriad Pro"/>
                <a:cs typeface="Myriad Pro"/>
              </a:rPr>
              <a:t> and dissociation reaction rate </a:t>
            </a:r>
            <a:r>
              <a:rPr lang="en-US" sz="2800" dirty="0" err="1" smtClean="0">
                <a:latin typeface="Myriad Pro"/>
                <a:cs typeface="Myriad Pro"/>
              </a:rPr>
              <a:t>k</a:t>
            </a:r>
            <a:r>
              <a:rPr lang="en-US" sz="2800" baseline="-25000" dirty="0" err="1" smtClean="0">
                <a:latin typeface="Myriad Pro"/>
                <a:cs typeface="Myriad Pro"/>
              </a:rPr>
              <a:t>off</a:t>
            </a:r>
            <a:endParaRPr lang="en-US" sz="2800" baseline="-25000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1" y="1622756"/>
            <a:ext cx="4594177" cy="49117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04001" y="1604082"/>
            <a:ext cx="877749" cy="48288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4001" y="2447417"/>
            <a:ext cx="877749" cy="482882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04001" y="2979241"/>
            <a:ext cx="877749" cy="31895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04001" y="3673184"/>
            <a:ext cx="877749" cy="31895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04001" y="4140033"/>
            <a:ext cx="877749" cy="318957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04001" y="4871325"/>
            <a:ext cx="877749" cy="805549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69649" y="6013443"/>
            <a:ext cx="877749" cy="521060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471924" y="3627993"/>
            <a:ext cx="3578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Myriad Pro"/>
                <a:cs typeface="Myriad Pro"/>
              </a:rPr>
              <a:t>P:	Protein (hemoglobin)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Myriad Pro"/>
                <a:cs typeface="Myriad Pro"/>
              </a:rPr>
              <a:t>X:	Ligand (O</a:t>
            </a:r>
            <a:r>
              <a:rPr lang="en-US" sz="2400" baseline="-25000" dirty="0" smtClean="0">
                <a:solidFill>
                  <a:srgbClr val="FF0000"/>
                </a:solidFill>
                <a:latin typeface="Myriad Pro"/>
                <a:cs typeface="Myriad Pro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Myriad Pro"/>
                <a:cs typeface="Myriad Pro"/>
              </a:rPr>
              <a:t>)</a:t>
            </a:r>
            <a:endParaRPr lang="en-US" sz="2400" dirty="0">
              <a:solidFill>
                <a:srgbClr val="FF0000"/>
              </a:solidFill>
              <a:latin typeface="Myriad Pro"/>
              <a:cs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4028852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18327</TotalTime>
  <Words>1986</Words>
  <Application>Microsoft Macintosh PowerPoint</Application>
  <PresentationFormat>On-screen Show (4:3)</PresentationFormat>
  <Paragraphs>283</Paragraphs>
  <Slides>53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MCB 135 Lecture 7 Inhibition and Cooperativity</vt:lpstr>
      <vt:lpstr>Today’s Outline</vt:lpstr>
      <vt:lpstr>Recap: Simple binding curves are hyperbolic</vt:lpstr>
      <vt:lpstr>Step functions do not approximate simple binding curves very well</vt:lpstr>
      <vt:lpstr>How hard is it to switch from “mostly not bound” to “mostly bound”?</vt:lpstr>
      <vt:lpstr>How hard is it to switch from “mostly not bound” to “mostly bound”?</vt:lpstr>
      <vt:lpstr>Hemoglobin, an oxygen-binding protein, has a sigmoidal curve</vt:lpstr>
      <vt:lpstr>Hemoglobin has four oxygen binding sites:  Is this responsible for its sigmoidal curve?</vt:lpstr>
      <vt:lpstr>Suppose all four sites are identical and independent (i.e., each site is unaffected by the binding of O2 elsewhere) with binding reaction rate kon and dissociation reaction rate koff</vt:lpstr>
      <vt:lpstr>Finding the binding curve when sites are independent</vt:lpstr>
      <vt:lpstr>Finding the binding curve when sites are independent</vt:lpstr>
      <vt:lpstr>Finding the binding curve when sites are independent</vt:lpstr>
      <vt:lpstr>Finding the binding curve when sites are independent</vt:lpstr>
      <vt:lpstr>Finding the binding curve when sites are independent</vt:lpstr>
      <vt:lpstr>If the sites are not independent, then binding affinity at each site depends on the occupancy of the other sites. </vt:lpstr>
      <vt:lpstr>Modeling with non-identical, non-independent binding sites</vt:lpstr>
      <vt:lpstr>“With four parameters I can make an elephant, and with five I can make him wiggle his trunk.”</vt:lpstr>
      <vt:lpstr>Modeling with identical, non-independent binding sites</vt:lpstr>
      <vt:lpstr>Modeling with identical, non-independent binding sites</vt:lpstr>
      <vt:lpstr>Finding an expression for the fraction of sites bound</vt:lpstr>
      <vt:lpstr>Finding an expression for the fraction of sites bound</vt:lpstr>
      <vt:lpstr>Finding an expression for the fraction of sites bound</vt:lpstr>
      <vt:lpstr>Cooperativity and Hill curves</vt:lpstr>
      <vt:lpstr>Comparing simple and cooperative binding</vt:lpstr>
      <vt:lpstr>How hard is it to switch from “mostly not bound” to “mostly bound”?</vt:lpstr>
      <vt:lpstr>Hey, not bad!</vt:lpstr>
      <vt:lpstr>The maximum slope of the Hill curve is proportional to n </vt:lpstr>
      <vt:lpstr>Cooperativity in transcription factor binding</vt:lpstr>
      <vt:lpstr>Cooperativity in transcription factor binding</vt:lpstr>
      <vt:lpstr>Cooperativity in transcription factor binding</vt:lpstr>
      <vt:lpstr>Many transcription factors are dimers that bind palindromic sequences</vt:lpstr>
      <vt:lpstr>A Hill curve can describe the rate of target gene transcription</vt:lpstr>
      <vt:lpstr>In the Alon textbook, Hill curves are approximated as logic functions</vt:lpstr>
      <vt:lpstr>PowerPoint Presentation</vt:lpstr>
      <vt:lpstr>An iron atom in a small molecule called heme binds oxygen</vt:lpstr>
      <vt:lpstr>Heme is present at each of hemoglobin’s four O2 binding sites</vt:lpstr>
      <vt:lpstr>Oxygen binding pulls upward on an amino acid bound to the iron atom</vt:lpstr>
      <vt:lpstr>Those local movements have global effects on hemoglobin’s shape</vt:lpstr>
      <vt:lpstr>Monod-Wyman-Changeux (1965)</vt:lpstr>
      <vt:lpstr>Monod-Wyman-Changeux (1965)</vt:lpstr>
      <vt:lpstr>On problem set 2, you’ll find the expression for fraction of sites bound under the MWC model (with just two sites, for simplicity)</vt:lpstr>
      <vt:lpstr>The MWC model fits hemoglobin experimental data well</vt:lpstr>
      <vt:lpstr>Cooperativity is one way to get switch-like behavior from binding curves.  But can we regulate binding without changing ligand concentration?</vt:lpstr>
      <vt:lpstr>PowerPoint Presentation</vt:lpstr>
      <vt:lpstr>Competitive inhibition of hemoglobin</vt:lpstr>
      <vt:lpstr>Competitive inhibition can generate switch-like behaviors</vt:lpstr>
      <vt:lpstr>Enzymes also experience competitive inhibition</vt:lpstr>
      <vt:lpstr>Hemoglobin’s oxygen affinity changes with environmental cues</vt:lpstr>
      <vt:lpstr>Hemoglobin’s oxygen affinity changes with environmental cues</vt:lpstr>
      <vt:lpstr>The Bohr Effect</vt:lpstr>
      <vt:lpstr>Allosteric inhibition in hemoglobin</vt:lpstr>
      <vt:lpstr>Non-competitive inhibition of enzymes</vt:lpstr>
      <vt:lpstr>Next time: Zero-order ultrasensitivity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568</cp:revision>
  <cp:lastPrinted>2015-02-07T00:11:27Z</cp:lastPrinted>
  <dcterms:created xsi:type="dcterms:W3CDTF">2015-01-26T20:56:14Z</dcterms:created>
  <dcterms:modified xsi:type="dcterms:W3CDTF">2015-02-11T20:47:54Z</dcterms:modified>
</cp:coreProperties>
</file>